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authors.xml" ContentType="application/vnd.ms-powerpoint.authors+xml"/>
  <Override PartName="/ppt/revisionInfo.xml" ContentType="application/vnd.ms-powerpoint.revisioninfo+xml"/>
  <Override PartName="/ppt/changesInfos/changesInfo1.xml" ContentType="application/vnd.ms-powerpoint.changesinfo+xml"/>
  <Override PartName="/customXml/itemProps4.xml" ContentType="application/vnd.openxmlformats-officedocument.customXml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8"/>
  </p:notesMasterIdLst>
  <p:sldIdLst>
    <p:sldId id="1836" r:id="rId5"/>
    <p:sldId id="1838" r:id="rId6"/>
    <p:sldId id="1839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D6A8A4A3-AD89-5BB3-DB06-2440C7469331}" name="Matt Minelli" initials="" userId="S::mminelli@affirma.com::8aabbc37-ad6b-4f0e-b68e-6b3b4d01d997" providerId="AD"/>
  <p188:author id="{2A3E64F0-CACB-789F-EDAB-FC1194EFB6B5}" name="Penelope Kipps" initials="PK" userId="S::pkipps@affirma.com::f3747d80-db63-4101-8e1d-f054405572b8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63A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701A7C3-07B5-B933-5E67-269D14C4414B}" v="169" dt="2025-10-22T21:52:54.45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8" d="100"/>
          <a:sy n="88" d="100"/>
        </p:scale>
        <p:origin x="66" y="2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customXml" Target="../customXml/item4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microsoft.com/office/2018/10/relationships/authors" Target="authors.xml"/><Relationship Id="rId10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presProps" Target="presProps.xml"/><Relationship Id="rId14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tt Minelli" userId="S::mminelli@affirma.com::8aabbc37-ad6b-4f0e-b68e-6b3b4d01d997" providerId="AD" clId="Web-{5701A7C3-07B5-B933-5E67-269D14C4414B}"/>
    <pc:docChg chg="modSld">
      <pc:chgData name="Matt Minelli" userId="S::mminelli@affirma.com::8aabbc37-ad6b-4f0e-b68e-6b3b4d01d997" providerId="AD" clId="Web-{5701A7C3-07B5-B933-5E67-269D14C4414B}" dt="2025-10-22T21:51:14.410" v="163" actId="20577"/>
      <pc:docMkLst>
        <pc:docMk/>
      </pc:docMkLst>
      <pc:sldChg chg="modSp">
        <pc:chgData name="Matt Minelli" userId="S::mminelli@affirma.com::8aabbc37-ad6b-4f0e-b68e-6b3b4d01d997" providerId="AD" clId="Web-{5701A7C3-07B5-B933-5E67-269D14C4414B}" dt="2025-10-22T21:51:14.410" v="163" actId="20577"/>
        <pc:sldMkLst>
          <pc:docMk/>
          <pc:sldMk cId="3123106001" sldId="1836"/>
        </pc:sldMkLst>
        <pc:spChg chg="mod">
          <ac:chgData name="Matt Minelli" userId="S::mminelli@affirma.com::8aabbc37-ad6b-4f0e-b68e-6b3b4d01d997" providerId="AD" clId="Web-{5701A7C3-07B5-B933-5E67-269D14C4414B}" dt="2025-10-21T16:44:47.764" v="40" actId="1076"/>
          <ac:spMkLst>
            <pc:docMk/>
            <pc:sldMk cId="3123106001" sldId="1836"/>
            <ac:spMk id="4" creationId="{BDC4B9FF-8695-D444-A5CC-2CB3135EEEAD}"/>
          </ac:spMkLst>
        </pc:spChg>
        <pc:spChg chg="mod">
          <ac:chgData name="Matt Minelli" userId="S::mminelli@affirma.com::8aabbc37-ad6b-4f0e-b68e-6b3b4d01d997" providerId="AD" clId="Web-{5701A7C3-07B5-B933-5E67-269D14C4414B}" dt="2025-10-21T16:44:47.780" v="41" actId="1076"/>
          <ac:spMkLst>
            <pc:docMk/>
            <pc:sldMk cId="3123106001" sldId="1836"/>
            <ac:spMk id="6" creationId="{DC3185AF-4529-9642-92AB-B131CAEBC7A9}"/>
          </ac:spMkLst>
        </pc:spChg>
        <pc:spChg chg="mod">
          <ac:chgData name="Matt Minelli" userId="S::mminelli@affirma.com::8aabbc37-ad6b-4f0e-b68e-6b3b4d01d997" providerId="AD" clId="Web-{5701A7C3-07B5-B933-5E67-269D14C4414B}" dt="2025-10-22T21:51:13.472" v="162" actId="20577"/>
          <ac:spMkLst>
            <pc:docMk/>
            <pc:sldMk cId="3123106001" sldId="1836"/>
            <ac:spMk id="12" creationId="{E778A92C-1382-1A12-8A05-918932FFC49A}"/>
          </ac:spMkLst>
        </pc:spChg>
        <pc:spChg chg="mod">
          <ac:chgData name="Matt Minelli" userId="S::mminelli@affirma.com::8aabbc37-ad6b-4f0e-b68e-6b3b4d01d997" providerId="AD" clId="Web-{5701A7C3-07B5-B933-5E67-269D14C4414B}" dt="2025-10-22T21:51:14.410" v="163" actId="20577"/>
          <ac:spMkLst>
            <pc:docMk/>
            <pc:sldMk cId="3123106001" sldId="1836"/>
            <ac:spMk id="14" creationId="{7C420CDD-FF14-F374-84BE-A9C0D95642E1}"/>
          </ac:spMkLst>
        </pc:spChg>
      </pc:sldChg>
      <pc:sldChg chg="modSp">
        <pc:chgData name="Matt Minelli" userId="S::mminelli@affirma.com::8aabbc37-ad6b-4f0e-b68e-6b3b4d01d997" providerId="AD" clId="Web-{5701A7C3-07B5-B933-5E67-269D14C4414B}" dt="2025-10-21T16:48:48.013" v="103" actId="1076"/>
        <pc:sldMkLst>
          <pc:docMk/>
          <pc:sldMk cId="1079806703" sldId="1838"/>
        </pc:sldMkLst>
        <pc:spChg chg="mod">
          <ac:chgData name="Matt Minelli" userId="S::mminelli@affirma.com::8aabbc37-ad6b-4f0e-b68e-6b3b4d01d997" providerId="AD" clId="Web-{5701A7C3-07B5-B933-5E67-269D14C4414B}" dt="2025-10-21T16:48:02.152" v="74" actId="1076"/>
          <ac:spMkLst>
            <pc:docMk/>
            <pc:sldMk cId="1079806703" sldId="1838"/>
            <ac:spMk id="4" creationId="{A6563351-4290-CB3D-1CC8-B928F5CE514C}"/>
          </ac:spMkLst>
        </pc:spChg>
        <pc:spChg chg="mod">
          <ac:chgData name="Matt Minelli" userId="S::mminelli@affirma.com::8aabbc37-ad6b-4f0e-b68e-6b3b4d01d997" providerId="AD" clId="Web-{5701A7C3-07B5-B933-5E67-269D14C4414B}" dt="2025-10-21T16:48:47.919" v="96" actId="1076"/>
          <ac:spMkLst>
            <pc:docMk/>
            <pc:sldMk cId="1079806703" sldId="1838"/>
            <ac:spMk id="5" creationId="{AADF846F-29FF-738F-D868-4CC8755646D1}"/>
          </ac:spMkLst>
        </pc:spChg>
        <pc:spChg chg="mod">
          <ac:chgData name="Matt Minelli" userId="S::mminelli@affirma.com::8aabbc37-ad6b-4f0e-b68e-6b3b4d01d997" providerId="AD" clId="Web-{5701A7C3-07B5-B933-5E67-269D14C4414B}" dt="2025-10-21T16:48:02.167" v="75" actId="1076"/>
          <ac:spMkLst>
            <pc:docMk/>
            <pc:sldMk cId="1079806703" sldId="1838"/>
            <ac:spMk id="6" creationId="{6282A8AC-929D-927E-888F-2BC26EF5C99B}"/>
          </ac:spMkLst>
        </pc:spChg>
        <pc:spChg chg="mod">
          <ac:chgData name="Matt Minelli" userId="S::mminelli@affirma.com::8aabbc37-ad6b-4f0e-b68e-6b3b4d01d997" providerId="AD" clId="Web-{5701A7C3-07B5-B933-5E67-269D14C4414B}" dt="2025-10-21T16:48:47.935" v="97" actId="1076"/>
          <ac:spMkLst>
            <pc:docMk/>
            <pc:sldMk cId="1079806703" sldId="1838"/>
            <ac:spMk id="7" creationId="{5DC158C8-4087-0EE9-AB60-68FCC193DD83}"/>
          </ac:spMkLst>
        </pc:spChg>
        <pc:spChg chg="mod">
          <ac:chgData name="Matt Minelli" userId="S::mminelli@affirma.com::8aabbc37-ad6b-4f0e-b68e-6b3b4d01d997" providerId="AD" clId="Web-{5701A7C3-07B5-B933-5E67-269D14C4414B}" dt="2025-10-21T16:48:47.951" v="98" actId="1076"/>
          <ac:spMkLst>
            <pc:docMk/>
            <pc:sldMk cId="1079806703" sldId="1838"/>
            <ac:spMk id="8" creationId="{000E234B-F26A-E4EA-F583-B8A695EC5A1B}"/>
          </ac:spMkLst>
        </pc:spChg>
        <pc:spChg chg="mod">
          <ac:chgData name="Matt Minelli" userId="S::mminelli@affirma.com::8aabbc37-ad6b-4f0e-b68e-6b3b4d01d997" providerId="AD" clId="Web-{5701A7C3-07B5-B933-5E67-269D14C4414B}" dt="2025-10-21T16:48:47.951" v="99" actId="1076"/>
          <ac:spMkLst>
            <pc:docMk/>
            <pc:sldMk cId="1079806703" sldId="1838"/>
            <ac:spMk id="9" creationId="{0F89EF25-E5A4-23F9-3EFE-DF3B2C1DDDDC}"/>
          </ac:spMkLst>
        </pc:spChg>
        <pc:spChg chg="mod">
          <ac:chgData name="Matt Minelli" userId="S::mminelli@affirma.com::8aabbc37-ad6b-4f0e-b68e-6b3b4d01d997" providerId="AD" clId="Web-{5701A7C3-07B5-B933-5E67-269D14C4414B}" dt="2025-10-21T16:48:47.966" v="100" actId="1076"/>
          <ac:spMkLst>
            <pc:docMk/>
            <pc:sldMk cId="1079806703" sldId="1838"/>
            <ac:spMk id="10" creationId="{5C85C3D7-CB06-0387-C104-CB4BB8BC515F}"/>
          </ac:spMkLst>
        </pc:spChg>
        <pc:spChg chg="mod">
          <ac:chgData name="Matt Minelli" userId="S::mminelli@affirma.com::8aabbc37-ad6b-4f0e-b68e-6b3b4d01d997" providerId="AD" clId="Web-{5701A7C3-07B5-B933-5E67-269D14C4414B}" dt="2025-10-21T16:48:25.512" v="92" actId="1076"/>
          <ac:spMkLst>
            <pc:docMk/>
            <pc:sldMk cId="1079806703" sldId="1838"/>
            <ac:spMk id="12" creationId="{D8975CB1-FE6F-4103-A062-7F86BECA9331}"/>
          </ac:spMkLst>
        </pc:spChg>
        <pc:spChg chg="mod">
          <ac:chgData name="Matt Minelli" userId="S::mminelli@affirma.com::8aabbc37-ad6b-4f0e-b68e-6b3b4d01d997" providerId="AD" clId="Web-{5701A7C3-07B5-B933-5E67-269D14C4414B}" dt="2025-10-21T16:48:47.982" v="101" actId="1076"/>
          <ac:spMkLst>
            <pc:docMk/>
            <pc:sldMk cId="1079806703" sldId="1838"/>
            <ac:spMk id="19" creationId="{7725FE96-392C-46C3-C6AE-910D7DF41DB5}"/>
          </ac:spMkLst>
        </pc:spChg>
        <pc:spChg chg="mod">
          <ac:chgData name="Matt Minelli" userId="S::mminelli@affirma.com::8aabbc37-ad6b-4f0e-b68e-6b3b4d01d997" providerId="AD" clId="Web-{5701A7C3-07B5-B933-5E67-269D14C4414B}" dt="2025-10-21T16:48:47.997" v="102" actId="1076"/>
          <ac:spMkLst>
            <pc:docMk/>
            <pc:sldMk cId="1079806703" sldId="1838"/>
            <ac:spMk id="21" creationId="{6F542F2B-30ED-43AA-A9F0-4687FAD529D4}"/>
          </ac:spMkLst>
        </pc:spChg>
        <pc:spChg chg="mod">
          <ac:chgData name="Matt Minelli" userId="S::mminelli@affirma.com::8aabbc37-ad6b-4f0e-b68e-6b3b4d01d997" providerId="AD" clId="Web-{5701A7C3-07B5-B933-5E67-269D14C4414B}" dt="2025-10-21T16:48:48.013" v="103" actId="1076"/>
          <ac:spMkLst>
            <pc:docMk/>
            <pc:sldMk cId="1079806703" sldId="1838"/>
            <ac:spMk id="28" creationId="{6F6523BD-5660-457B-8830-7BA6F5E1A84B}"/>
          </ac:spMkLst>
        </pc:spChg>
        <pc:spChg chg="mod">
          <ac:chgData name="Matt Minelli" userId="S::mminelli@affirma.com::8aabbc37-ad6b-4f0e-b68e-6b3b4d01d997" providerId="AD" clId="Web-{5701A7C3-07B5-B933-5E67-269D14C4414B}" dt="2025-10-21T16:48:25.528" v="93" actId="1076"/>
          <ac:spMkLst>
            <pc:docMk/>
            <pc:sldMk cId="1079806703" sldId="1838"/>
            <ac:spMk id="37" creationId="{D0500033-5040-4951-8EEA-600E0D872859}"/>
          </ac:spMkLst>
        </pc:spChg>
        <pc:spChg chg="mod">
          <ac:chgData name="Matt Minelli" userId="S::mminelli@affirma.com::8aabbc37-ad6b-4f0e-b68e-6b3b4d01d997" providerId="AD" clId="Web-{5701A7C3-07B5-B933-5E67-269D14C4414B}" dt="2025-10-21T16:48:25.622" v="95" actId="1076"/>
          <ac:spMkLst>
            <pc:docMk/>
            <pc:sldMk cId="1079806703" sldId="1838"/>
            <ac:spMk id="39" creationId="{1B956153-B714-41BF-8878-0B5A50EA924F}"/>
          </ac:spMkLst>
        </pc:spChg>
        <pc:picChg chg="mod">
          <ac:chgData name="Matt Minelli" userId="S::mminelli@affirma.com::8aabbc37-ad6b-4f0e-b68e-6b3b4d01d997" providerId="AD" clId="Web-{5701A7C3-07B5-B933-5E67-269D14C4414B}" dt="2025-10-21T16:48:25.418" v="90" actId="1076"/>
          <ac:picMkLst>
            <pc:docMk/>
            <pc:sldMk cId="1079806703" sldId="1838"/>
            <ac:picMk id="33" creationId="{5611D256-BF3C-42F6-AF85-ECAEC234D5FE}"/>
          </ac:picMkLst>
        </pc:picChg>
        <pc:picChg chg="mod">
          <ac:chgData name="Matt Minelli" userId="S::mminelli@affirma.com::8aabbc37-ad6b-4f0e-b68e-6b3b4d01d997" providerId="AD" clId="Web-{5701A7C3-07B5-B933-5E67-269D14C4414B}" dt="2025-10-21T16:48:25.497" v="91" actId="1076"/>
          <ac:picMkLst>
            <pc:docMk/>
            <pc:sldMk cId="1079806703" sldId="1838"/>
            <ac:picMk id="34" creationId="{D2EB090A-DF78-4FBA-A929-7EB98A83E0FE}"/>
          </ac:picMkLst>
        </pc:picChg>
        <pc:picChg chg="mod">
          <ac:chgData name="Matt Minelli" userId="S::mminelli@affirma.com::8aabbc37-ad6b-4f0e-b68e-6b3b4d01d997" providerId="AD" clId="Web-{5701A7C3-07B5-B933-5E67-269D14C4414B}" dt="2025-10-21T16:48:25.606" v="94" actId="1076"/>
          <ac:picMkLst>
            <pc:docMk/>
            <pc:sldMk cId="1079806703" sldId="1838"/>
            <ac:picMk id="38" creationId="{A27BA6A9-57C3-44BE-A488-621D0D5E23D0}"/>
          </ac:picMkLst>
        </pc:picChg>
      </pc:sldChg>
      <pc:sldChg chg="modSp">
        <pc:chgData name="Matt Minelli" userId="S::mminelli@affirma.com::8aabbc37-ad6b-4f0e-b68e-6b3b4d01d997" providerId="AD" clId="Web-{5701A7C3-07B5-B933-5E67-269D14C4414B}" dt="2025-10-21T17:57:20.375" v="161" actId="1076"/>
        <pc:sldMkLst>
          <pc:docMk/>
          <pc:sldMk cId="2712283443" sldId="1839"/>
        </pc:sldMkLst>
        <pc:spChg chg="mod">
          <ac:chgData name="Matt Minelli" userId="S::mminelli@affirma.com::8aabbc37-ad6b-4f0e-b68e-6b3b4d01d997" providerId="AD" clId="Web-{5701A7C3-07B5-B933-5E67-269D14C4414B}" dt="2025-10-21T17:57:00.313" v="148" actId="1076"/>
          <ac:spMkLst>
            <pc:docMk/>
            <pc:sldMk cId="2712283443" sldId="1839"/>
            <ac:spMk id="4" creationId="{A6563351-4290-CB3D-1CC8-B928F5CE514C}"/>
          </ac:spMkLst>
        </pc:spChg>
        <pc:spChg chg="mod">
          <ac:chgData name="Matt Minelli" userId="S::mminelli@affirma.com::8aabbc37-ad6b-4f0e-b68e-6b3b4d01d997" providerId="AD" clId="Web-{5701A7C3-07B5-B933-5E67-269D14C4414B}" dt="2025-10-21T17:57:20.219" v="150" actId="1076"/>
          <ac:spMkLst>
            <pc:docMk/>
            <pc:sldMk cId="2712283443" sldId="1839"/>
            <ac:spMk id="5" creationId="{AADF846F-29FF-738F-D868-4CC8755646D1}"/>
          </ac:spMkLst>
        </pc:spChg>
        <pc:spChg chg="mod">
          <ac:chgData name="Matt Minelli" userId="S::mminelli@affirma.com::8aabbc37-ad6b-4f0e-b68e-6b3b4d01d997" providerId="AD" clId="Web-{5701A7C3-07B5-B933-5E67-269D14C4414B}" dt="2025-10-21T17:57:00.328" v="149" actId="1076"/>
          <ac:spMkLst>
            <pc:docMk/>
            <pc:sldMk cId="2712283443" sldId="1839"/>
            <ac:spMk id="6" creationId="{6282A8AC-929D-927E-888F-2BC26EF5C99B}"/>
          </ac:spMkLst>
        </pc:spChg>
        <pc:spChg chg="mod">
          <ac:chgData name="Matt Minelli" userId="S::mminelli@affirma.com::8aabbc37-ad6b-4f0e-b68e-6b3b4d01d997" providerId="AD" clId="Web-{5701A7C3-07B5-B933-5E67-269D14C4414B}" dt="2025-10-21T17:57:20.219" v="151" actId="1076"/>
          <ac:spMkLst>
            <pc:docMk/>
            <pc:sldMk cId="2712283443" sldId="1839"/>
            <ac:spMk id="7" creationId="{5DC158C8-4087-0EE9-AB60-68FCC193DD83}"/>
          </ac:spMkLst>
        </pc:spChg>
        <pc:spChg chg="mod">
          <ac:chgData name="Matt Minelli" userId="S::mminelli@affirma.com::8aabbc37-ad6b-4f0e-b68e-6b3b4d01d997" providerId="AD" clId="Web-{5701A7C3-07B5-B933-5E67-269D14C4414B}" dt="2025-10-21T17:57:20.235" v="152" actId="1076"/>
          <ac:spMkLst>
            <pc:docMk/>
            <pc:sldMk cId="2712283443" sldId="1839"/>
            <ac:spMk id="8" creationId="{000E234B-F26A-E4EA-F583-B8A695EC5A1B}"/>
          </ac:spMkLst>
        </pc:spChg>
        <pc:spChg chg="mod">
          <ac:chgData name="Matt Minelli" userId="S::mminelli@affirma.com::8aabbc37-ad6b-4f0e-b68e-6b3b4d01d997" providerId="AD" clId="Web-{5701A7C3-07B5-B933-5E67-269D14C4414B}" dt="2025-10-21T17:57:20.250" v="153" actId="1076"/>
          <ac:spMkLst>
            <pc:docMk/>
            <pc:sldMk cId="2712283443" sldId="1839"/>
            <ac:spMk id="9" creationId="{0F89EF25-E5A4-23F9-3EFE-DF3B2C1DDDDC}"/>
          </ac:spMkLst>
        </pc:spChg>
        <pc:spChg chg="mod">
          <ac:chgData name="Matt Minelli" userId="S::mminelli@affirma.com::8aabbc37-ad6b-4f0e-b68e-6b3b4d01d997" providerId="AD" clId="Web-{5701A7C3-07B5-B933-5E67-269D14C4414B}" dt="2025-10-21T17:57:20.266" v="154" actId="1076"/>
          <ac:spMkLst>
            <pc:docMk/>
            <pc:sldMk cId="2712283443" sldId="1839"/>
            <ac:spMk id="10" creationId="{5C85C3D7-CB06-0387-C104-CB4BB8BC515F}"/>
          </ac:spMkLst>
        </pc:spChg>
        <pc:spChg chg="mod">
          <ac:chgData name="Matt Minelli" userId="S::mminelli@affirma.com::8aabbc37-ad6b-4f0e-b68e-6b3b4d01d997" providerId="AD" clId="Web-{5701A7C3-07B5-B933-5E67-269D14C4414B}" dt="2025-10-21T17:57:20.281" v="155" actId="1076"/>
          <ac:spMkLst>
            <pc:docMk/>
            <pc:sldMk cId="2712283443" sldId="1839"/>
            <ac:spMk id="19" creationId="{7725FE96-392C-46C3-C6AE-910D7DF41DB5}"/>
          </ac:spMkLst>
        </pc:spChg>
        <pc:spChg chg="mod">
          <ac:chgData name="Matt Minelli" userId="S::mminelli@affirma.com::8aabbc37-ad6b-4f0e-b68e-6b3b4d01d997" providerId="AD" clId="Web-{5701A7C3-07B5-B933-5E67-269D14C4414B}" dt="2025-10-21T17:57:20.297" v="156" actId="1076"/>
          <ac:spMkLst>
            <pc:docMk/>
            <pc:sldMk cId="2712283443" sldId="1839"/>
            <ac:spMk id="22" creationId="{DC6CD24D-428A-058C-0F1E-645784686F3D}"/>
          </ac:spMkLst>
        </pc:spChg>
        <pc:spChg chg="mod">
          <ac:chgData name="Matt Minelli" userId="S::mminelli@affirma.com::8aabbc37-ad6b-4f0e-b68e-6b3b4d01d997" providerId="AD" clId="Web-{5701A7C3-07B5-B933-5E67-269D14C4414B}" dt="2025-10-21T17:57:20.313" v="157" actId="1076"/>
          <ac:spMkLst>
            <pc:docMk/>
            <pc:sldMk cId="2712283443" sldId="1839"/>
            <ac:spMk id="23" creationId="{7EEAC21F-956C-15C9-4737-C10283431248}"/>
          </ac:spMkLst>
        </pc:spChg>
        <pc:spChg chg="mod">
          <ac:chgData name="Matt Minelli" userId="S::mminelli@affirma.com::8aabbc37-ad6b-4f0e-b68e-6b3b4d01d997" providerId="AD" clId="Web-{5701A7C3-07B5-B933-5E67-269D14C4414B}" dt="2025-10-21T17:57:20.328" v="158" actId="1076"/>
          <ac:spMkLst>
            <pc:docMk/>
            <pc:sldMk cId="2712283443" sldId="1839"/>
            <ac:spMk id="24" creationId="{1B122AB2-A391-10E6-01FA-9050CDF0F80F}"/>
          </ac:spMkLst>
        </pc:spChg>
        <pc:spChg chg="mod">
          <ac:chgData name="Matt Minelli" userId="S::mminelli@affirma.com::8aabbc37-ad6b-4f0e-b68e-6b3b4d01d997" providerId="AD" clId="Web-{5701A7C3-07B5-B933-5E67-269D14C4414B}" dt="2025-10-21T17:57:20.344" v="159" actId="1076"/>
          <ac:spMkLst>
            <pc:docMk/>
            <pc:sldMk cId="2712283443" sldId="1839"/>
            <ac:spMk id="25" creationId="{9B5EEC41-8C1E-99D4-C598-4CA978A81AE0}"/>
          </ac:spMkLst>
        </pc:spChg>
        <pc:spChg chg="mod">
          <ac:chgData name="Matt Minelli" userId="S::mminelli@affirma.com::8aabbc37-ad6b-4f0e-b68e-6b3b4d01d997" providerId="AD" clId="Web-{5701A7C3-07B5-B933-5E67-269D14C4414B}" dt="2025-10-21T17:57:20.360" v="160" actId="1076"/>
          <ac:spMkLst>
            <pc:docMk/>
            <pc:sldMk cId="2712283443" sldId="1839"/>
            <ac:spMk id="26" creationId="{AC90585F-9B3F-6AA0-69E3-F7082E9FFBA6}"/>
          </ac:spMkLst>
        </pc:spChg>
        <pc:spChg chg="mod">
          <ac:chgData name="Matt Minelli" userId="S::mminelli@affirma.com::8aabbc37-ad6b-4f0e-b68e-6b3b4d01d997" providerId="AD" clId="Web-{5701A7C3-07B5-B933-5E67-269D14C4414B}" dt="2025-10-21T17:57:20.375" v="161" actId="1076"/>
          <ac:spMkLst>
            <pc:docMk/>
            <pc:sldMk cId="2712283443" sldId="1839"/>
            <ac:spMk id="27" creationId="{E8288D7D-061E-A160-B1F8-AB1CAD07BD13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756981-5219-407C-855F-B66CFB85B3CA}" type="datetimeFigureOut">
              <a:rPr lang="en-US" smtClean="0"/>
              <a:t>10/22/2025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EE533B-B728-4AFE-8312-611B11FB32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2813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2A0CD-526E-4BDB-8351-4C4F909F586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5394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4C10EA-9AE7-2C88-0E62-22FAC845B1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E807EB7-7596-814C-4EB4-4D4FBB3888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6C473E3-17AA-5502-5FC8-7CA78F504E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24DFD4-61F1-EB4C-A9FC-35FC3938CFF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2A0CD-526E-4BDB-8351-4C4F909F586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8489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4C10EA-9AE7-2C88-0E62-22FAC845B1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E807EB7-7596-814C-4EB4-4D4FBB3888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6C473E3-17AA-5502-5FC8-7CA78F504E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24DFD4-61F1-EB4C-A9FC-35FC3938CFF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2A0CD-526E-4BDB-8351-4C4F909F586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9171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F733AA-83CC-4E8C-9170-FE6A38B2DC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627602-16D2-4332-9B77-A28C53E20F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B314D8-7199-4556-A3BA-87F8FDE36C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A69BE-D66E-447C-BBA9-FD5D4ABFD3B7}" type="datetimeFigureOut">
              <a:rPr lang="en-US" smtClean="0"/>
              <a:t>10/22/2025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2FD208-AA2A-4C17-9A53-B8C7D8D166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B09DC3-3EA2-433C-972C-A31DF84F8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8634F-7CA8-44A4-A77E-CCD688C4FA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4767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09B0D0-7747-48DB-B0F0-125B8737CB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5738D6-0EB2-4C49-95CF-62EF379F30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54D70A-85CE-4198-8416-13465CB01D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A69BE-D66E-447C-BBA9-FD5D4ABFD3B7}" type="datetimeFigureOut">
              <a:rPr lang="en-US" smtClean="0"/>
              <a:t>10/22/2025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7EAE17-E807-4D3E-9DC5-D31CE60005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714C1E-8599-448F-AB98-B78F66EE6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8634F-7CA8-44A4-A77E-CCD688C4FA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2608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DAEF17F-4D82-4641-9A3D-17127B41757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EE9F71E-9B90-4778-93D5-3A8B341EC7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36F36B-4BA7-4764-BA77-0D3BE6E180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A69BE-D66E-447C-BBA9-FD5D4ABFD3B7}" type="datetimeFigureOut">
              <a:rPr lang="en-US" smtClean="0"/>
              <a:t>10/22/2025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E4F7B9-302E-4502-959F-F512C8FA69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B66B5D-2691-4F47-A8AB-973901B95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8634F-7CA8-44A4-A77E-CCD688C4FA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80702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ase Study Single Slide - Data Resul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674382-8BA2-CD48-84D7-6B1CDE48F68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095998" y="0"/>
            <a:ext cx="6096002" cy="5093207"/>
          </a:xfrm>
        </p:spPr>
        <p:txBody>
          <a:bodyPr/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CBE22CA-CCD0-734A-932E-AF573C2B98B7}"/>
              </a:ext>
            </a:extLst>
          </p:cNvPr>
          <p:cNvSpPr/>
          <p:nvPr userDrawn="1"/>
        </p:nvSpPr>
        <p:spPr>
          <a:xfrm>
            <a:off x="6095998" y="5093207"/>
            <a:ext cx="6096002" cy="1764793"/>
          </a:xfrm>
          <a:prstGeom prst="rect">
            <a:avLst/>
          </a:prstGeom>
          <a:solidFill>
            <a:srgbClr val="FF8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C0C770B-B4AF-E443-922A-886366399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45516" y="6454780"/>
            <a:ext cx="2743200" cy="154809"/>
          </a:xfrm>
        </p:spPr>
        <p:txBody>
          <a:bodyPr/>
          <a:lstStyle>
            <a:lvl1pPr>
              <a:defRPr sz="700">
                <a:solidFill>
                  <a:schemeClr val="bg1"/>
                </a:solidFill>
              </a:defRPr>
            </a:lvl1pPr>
          </a:lstStyle>
          <a:p>
            <a:fld id="{056F86DB-78DF-EB43-A6BE-40415A3A005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93CEEC-4F06-5349-BB63-F02B2B211B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3284" y="388389"/>
            <a:ext cx="5065999" cy="764390"/>
          </a:xfrm>
        </p:spPr>
        <p:txBody>
          <a:bodyPr anchor="b">
            <a:normAutofit/>
          </a:bodyPr>
          <a:lstStyle>
            <a:lvl1pPr algn="l">
              <a:defRPr sz="4000" b="0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Company Name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CD2D898-C1E4-1C4E-B41C-23A7E59AE640}"/>
              </a:ext>
            </a:extLst>
          </p:cNvPr>
          <p:cNvSpPr/>
          <p:nvPr userDrawn="1"/>
        </p:nvSpPr>
        <p:spPr>
          <a:xfrm flipV="1">
            <a:off x="0" y="365239"/>
            <a:ext cx="243068" cy="764390"/>
          </a:xfrm>
          <a:prstGeom prst="rect">
            <a:avLst/>
          </a:prstGeom>
          <a:solidFill>
            <a:srgbClr val="FF8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 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0438C21C-6688-CD47-9B39-2BD825F592A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3284" y="6440198"/>
            <a:ext cx="767123" cy="264231"/>
          </a:xfrm>
          <a:prstGeom prst="rect">
            <a:avLst/>
          </a:prstGeom>
        </p:spPr>
      </p:pic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50E4BD5B-FA1C-CA42-B01F-D6A4F333E0F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79966" y="5569457"/>
            <a:ext cx="1523417" cy="383287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DB3430-93CA-9540-9380-D85F161C958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3250" y="1450136"/>
            <a:ext cx="5066030" cy="4795100"/>
          </a:xfr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D9650A9-D1FE-7F4E-A1C9-FF16CE20B16F}"/>
              </a:ext>
            </a:extLst>
          </p:cNvPr>
          <p:cNvSpPr txBox="1"/>
          <p:nvPr userDrawn="1"/>
        </p:nvSpPr>
        <p:spPr>
          <a:xfrm>
            <a:off x="6479967" y="5292458"/>
            <a:ext cx="15234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b="1" i="0" spc="3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DE51963F-09DC-8E4A-88D2-C536162B970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79965" y="5968237"/>
            <a:ext cx="1507897" cy="471961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8" name="Text Placeholder 5">
            <a:extLst>
              <a:ext uri="{FF2B5EF4-FFF2-40B4-BE49-F238E27FC236}">
                <a16:creationId xmlns:a16="http://schemas.microsoft.com/office/drawing/2014/main" id="{C8C32DBD-DA02-E348-877F-086CEC75A19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278598" y="5560830"/>
            <a:ext cx="1523417" cy="383287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29" name="Text Placeholder 5">
            <a:extLst>
              <a:ext uri="{FF2B5EF4-FFF2-40B4-BE49-F238E27FC236}">
                <a16:creationId xmlns:a16="http://schemas.microsoft.com/office/drawing/2014/main" id="{6EB1CA55-D925-444F-8DA0-8CEF05F20D8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278597" y="5959610"/>
            <a:ext cx="1507897" cy="471961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0" name="Text Placeholder 5">
            <a:extLst>
              <a:ext uri="{FF2B5EF4-FFF2-40B4-BE49-F238E27FC236}">
                <a16:creationId xmlns:a16="http://schemas.microsoft.com/office/drawing/2014/main" id="{9555A56F-2156-0C47-9C24-6E95A084A9D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0077230" y="5553097"/>
            <a:ext cx="1523417" cy="383287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0AC86934-578D-4547-91D4-0207518575B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0077229" y="5951877"/>
            <a:ext cx="1507897" cy="471961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</p:spTree>
    <p:extLst>
      <p:ext uri="{BB962C8B-B14F-4D97-AF65-F5344CB8AC3E}">
        <p14:creationId xmlns:p14="http://schemas.microsoft.com/office/powerpoint/2010/main" val="3447932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9D6E89-5BD3-4103-AE0F-CA220DC5F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ED2F35-B952-4E15-B951-8E3619C0AA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82108F-3D37-4688-8F9D-9DB6D40E7C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A69BE-D66E-447C-BBA9-FD5D4ABFD3B7}" type="datetimeFigureOut">
              <a:rPr lang="en-US" smtClean="0"/>
              <a:t>10/22/2025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1FB547-C208-4ACE-8CA1-A1409389DB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CAD571-7DDB-4270-B236-16896B3B0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8634F-7CA8-44A4-A77E-CCD688C4FA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5958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8E602E-97B7-4645-B25D-6C03DA4881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214326-5510-4E37-B629-074CBDFB4D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54D341-2BEA-4E49-9062-E36DFE9065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A69BE-D66E-447C-BBA9-FD5D4ABFD3B7}" type="datetimeFigureOut">
              <a:rPr lang="en-US" smtClean="0"/>
              <a:t>10/22/2025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FC2641-060D-45D1-BFF3-072A90016D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4D55DF-237F-4A92-8BA3-E6C5C6AE0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8634F-7CA8-44A4-A77E-CCD688C4FA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6120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7642E8-D4EE-472D-B256-A8558803B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185F43-0FDC-476D-A8AE-AC3FE94979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0A5875-CC87-411C-A887-02EEAE2554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53F1B5-69AB-413F-AA3F-4B7EBAA34B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A69BE-D66E-447C-BBA9-FD5D4ABFD3B7}" type="datetimeFigureOut">
              <a:rPr lang="en-US" smtClean="0"/>
              <a:t>10/22/2025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FEB463-1D98-4A87-992E-E7171B8E6F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295144-2FCA-4325-99A9-0F72E43B6B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8634F-7CA8-44A4-A77E-CCD688C4FA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0867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599983-4A39-4761-893B-8C5DCAADDB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5C2D03-9E0E-4550-8B7B-1FD915C9BB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317928-E519-4EBD-A5D7-CA560E9E54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E00D34-ACC8-410F-9DBB-06D5071211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DE00D3C-62DE-40A8-BD1F-14F6C5709E7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5A9B1EC-71A6-40D7-8B6A-CAFBB85E23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A69BE-D66E-447C-BBA9-FD5D4ABFD3B7}" type="datetimeFigureOut">
              <a:rPr lang="en-US" smtClean="0"/>
              <a:t>10/22/2025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36CDF70-AA55-41BC-B78B-B7A5FCA6E8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1AEB6B2-5716-4A4A-85C5-F6773FEBC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8634F-7CA8-44A4-A77E-CCD688C4FA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2760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2B6E09-9DE4-4D3F-B3A0-4EF89E52AC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63040ED-34BF-412A-9895-B7EC7DE70B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A69BE-D66E-447C-BBA9-FD5D4ABFD3B7}" type="datetimeFigureOut">
              <a:rPr lang="en-US" smtClean="0"/>
              <a:t>10/22/2025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9F2706-A525-46D2-A1B3-8F964B0FF2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3A4EF3-C32F-442B-B5D5-440A93D57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8634F-7CA8-44A4-A77E-CCD688C4FA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7253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A122B51-C59A-4512-853D-95FCAFB399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A69BE-D66E-447C-BBA9-FD5D4ABFD3B7}" type="datetimeFigureOut">
              <a:rPr lang="en-US" smtClean="0"/>
              <a:t>10/22/2025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3CBDE62-4048-45EE-8FD0-1B6D92282D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D170CC-AD6F-420B-82BF-C3293023D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8634F-7CA8-44A4-A77E-CCD688C4FA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8999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ED7D2A-A140-4E23-84B8-CACCB677AB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264BFD-9963-463A-BC44-E73860F61C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ACE32E-DE68-4C0D-9892-548F669750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B6D69F-B162-420C-AB08-06CA568985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A69BE-D66E-447C-BBA9-FD5D4ABFD3B7}" type="datetimeFigureOut">
              <a:rPr lang="en-US" smtClean="0"/>
              <a:t>10/22/2025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A75E58-07DB-4CF1-A230-4EF06575DA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E2AAD8-8A07-4957-A133-48B1DCFC43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8634F-7CA8-44A4-A77E-CCD688C4FA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5644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AEBB2-D590-43A8-84CC-CC3C170F0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EE2F838-7104-427D-A32D-C53A5E1269C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491259-3E6F-499F-8A3B-FF644AEBA7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EBE06D-8D2F-4197-A22D-01DFEA2ADF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A69BE-D66E-447C-BBA9-FD5D4ABFD3B7}" type="datetimeFigureOut">
              <a:rPr lang="en-US" smtClean="0"/>
              <a:t>10/22/2025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73D655-2256-41D5-82ED-B6AA37A3EF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259F41-0965-4257-B7EA-AFCFE31B7D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8634F-7CA8-44A4-A77E-CCD688C4FA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45734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28CE326-829E-4BE5-8E1A-5502DCC828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16908B-4D6F-4271-A5CD-E9E4B73418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96B55B-CD85-4586-A0F9-F546968F22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DA69BE-D66E-447C-BBA9-FD5D4ABFD3B7}" type="datetimeFigureOut">
              <a:rPr lang="en-US" smtClean="0"/>
              <a:t>10/22/2025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574914-3835-4EC8-9CC3-5214EECAF3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2D97DB-6C2B-46ED-B59A-E349738966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98634F-7CA8-44A4-A77E-CCD688C4FA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7515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s://www.linkedin.com/posts/highresbio_labautomation-labsoftware-software-activity-7339340529832259587-pW7C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www.linkedin.com/posts/highresbio_prime-liquidhandler-labautomation-activity-7222258616735522816-ooXY" TargetMode="External"/><Relationship Id="rId5" Type="http://schemas.openxmlformats.org/officeDocument/2006/relationships/hyperlink" Target="https://affirmaconsulting.sharepoint.com/:p:/r/sites/VideoVillage/Shared%20Documents/Video%20Production/Case%20Studies/HighRes%20Bio/HighResBio_FlexPod%20Video%20Series_Case%20Study%20%5BWIP%5D.pptx?d=wbe79cc6d474449979b51e9cd90eb5bcc&amp;csf=1&amp;web=1&amp;e=K65mf5" TargetMode="External"/><Relationship Id="rId10" Type="http://schemas.openxmlformats.org/officeDocument/2006/relationships/hyperlink" Target="https://www.linkedin.com/posts/highresbio_labautomationday-science-innovation-activity-7209903660867223552-5q2c" TargetMode="External"/><Relationship Id="rId4" Type="http://schemas.openxmlformats.org/officeDocument/2006/relationships/image" Target="../media/image2.png"/><Relationship Id="rId9" Type="http://schemas.openxmlformats.org/officeDocument/2006/relationships/hyperlink" Target="https://www.linkedin.com/posts/highresbio_efficient-functional-accurate-activity-7141049684529254401-bJ8Q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linkedin.com/posts/highresbio_efficient-functional-accurate-activity-7141049684529254401-bJ8Q" TargetMode="External"/><Relationship Id="rId3" Type="http://schemas.openxmlformats.org/officeDocument/2006/relationships/image" Target="../media/image8.png"/><Relationship Id="rId7" Type="http://schemas.openxmlformats.org/officeDocument/2006/relationships/hyperlink" Target="https://www.linkedin.com/posts/highresbio_labautomation-labsoftware-software-activity-7339340529832259587-pW7C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www.linkedin.com/posts/highresbio_labautomation-automatedcentrifuge-labcentrifuge-activity-7259928105488637952-fZcN" TargetMode="External"/><Relationship Id="rId5" Type="http://schemas.openxmlformats.org/officeDocument/2006/relationships/hyperlink" Target="https://www.linkedin.com/posts/highresbio_prime-liquidhandler-labautomation-activity-7222258616735522816-ooXY" TargetMode="External"/><Relationship Id="rId10" Type="http://schemas.openxmlformats.org/officeDocument/2006/relationships/hyperlink" Target="https://www.linkedin.com/posts/highresbio_labautomationday-science-innovation-activity-7209903660867223552-5q2c" TargetMode="External"/><Relationship Id="rId4" Type="http://schemas.openxmlformats.org/officeDocument/2006/relationships/image" Target="../media/image9.png"/><Relationship Id="rId9" Type="http://schemas.openxmlformats.org/officeDocument/2006/relationships/hyperlink" Target="https://www.linkedin.com/posts/highresbio_slas2024-labautomation-modular-activity-7163895283276316672-o75f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39918B97-2236-432B-9D84-A860394888A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380140" y="4408414"/>
            <a:ext cx="6811860" cy="244958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88A8EE-A41B-104E-87E1-EB9806113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F86DB-78DF-EB43-A6BE-40415A3A0052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DC4B9FF-8695-D444-A5CC-2CB3135EEE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0201" y="218159"/>
            <a:ext cx="9969525" cy="738638"/>
          </a:xfrm>
        </p:spPr>
        <p:txBody>
          <a:bodyPr>
            <a:normAutofit/>
          </a:bodyPr>
          <a:lstStyle/>
          <a:p>
            <a:r>
              <a:rPr lang="en-US" sz="3400" b="1" dirty="0">
                <a:solidFill>
                  <a:srgbClr val="063A79"/>
                </a:solidFill>
                <a:latin typeface="Poppins"/>
                <a:cs typeface="Poppins"/>
              </a:rPr>
              <a:t>Product Promos Drive Engagement</a:t>
            </a:r>
            <a:endParaRPr lang="en-US" sz="3400" b="1">
              <a:solidFill>
                <a:srgbClr val="063A79"/>
              </a:solidFill>
              <a:latin typeface="Poppins"/>
              <a:cs typeface="Poppins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C3185AF-4529-9642-92AB-B131CAEBC7A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39034" y="954942"/>
            <a:ext cx="8052878" cy="1079003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1300" dirty="0" err="1">
                <a:solidFill>
                  <a:srgbClr val="404040"/>
                </a:solidFill>
                <a:latin typeface="Poppins"/>
                <a:ea typeface="+mn-lt"/>
                <a:cs typeface="Poppins"/>
              </a:rPr>
              <a:t>HighRes</a:t>
            </a:r>
            <a:r>
              <a:rPr lang="en-US" sz="1300" dirty="0">
                <a:solidFill>
                  <a:srgbClr val="404040"/>
                </a:solidFill>
                <a:latin typeface="Poppins"/>
                <a:ea typeface="+mn-lt"/>
                <a:cs typeface="Poppins"/>
              </a:rPr>
              <a:t>® </a:t>
            </a:r>
            <a:r>
              <a:rPr lang="en-US" sz="1300" dirty="0" err="1">
                <a:solidFill>
                  <a:srgbClr val="404040"/>
                </a:solidFill>
                <a:latin typeface="Poppins"/>
                <a:ea typeface="+mn-lt"/>
                <a:cs typeface="Poppins"/>
              </a:rPr>
              <a:t>Biosolutions</a:t>
            </a:r>
            <a:r>
              <a:rPr lang="en-US" sz="1300" dirty="0">
                <a:solidFill>
                  <a:srgbClr val="404040"/>
                </a:solidFill>
                <a:latin typeface="Poppins"/>
                <a:ea typeface="+mn-lt"/>
                <a:cs typeface="Poppins"/>
              </a:rPr>
              <a:t>, a leading global laboratory automation company, was seeking to establish a marketing strategy to increase their engagement and drive results. Their team turned to </a:t>
            </a:r>
            <a:r>
              <a:rPr lang="en-US" sz="1300" dirty="0" err="1">
                <a:solidFill>
                  <a:srgbClr val="404040"/>
                </a:solidFill>
                <a:latin typeface="Poppins"/>
                <a:ea typeface="+mn-lt"/>
                <a:cs typeface="Poppins"/>
              </a:rPr>
              <a:t>Affirma</a:t>
            </a:r>
            <a:r>
              <a:rPr lang="en-US" sz="1300" dirty="0">
                <a:solidFill>
                  <a:srgbClr val="404040"/>
                </a:solidFill>
                <a:latin typeface="Poppins"/>
                <a:ea typeface="+mn-lt"/>
                <a:cs typeface="Poppins"/>
              </a:rPr>
              <a:t> for guidance on how to grow their Marketing efforts and put a tactical plan into place.</a:t>
            </a:r>
            <a:endParaRPr lang="en-US" sz="1300" dirty="0">
              <a:solidFill>
                <a:srgbClr val="404040"/>
              </a:solidFill>
              <a:latin typeface="Poppins"/>
              <a:ea typeface="Calibri"/>
              <a:cs typeface="Poppins"/>
            </a:endParaRP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E778A92C-1382-1A12-8A05-918932FFC49A}"/>
              </a:ext>
            </a:extLst>
          </p:cNvPr>
          <p:cNvSpPr txBox="1">
            <a:spLocks/>
          </p:cNvSpPr>
          <p:nvPr/>
        </p:nvSpPr>
        <p:spPr>
          <a:xfrm>
            <a:off x="79217" y="2366624"/>
            <a:ext cx="8872980" cy="291508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228600">
              <a:lnSpc>
                <a:spcPct val="120000"/>
              </a:lnSpc>
              <a:spcBef>
                <a:spcPts val="500"/>
              </a:spcBef>
            </a:pPr>
            <a:r>
              <a:rPr lang="en-US" sz="1400" b="1" dirty="0">
                <a:solidFill>
                  <a:schemeClr val="accent1"/>
                </a:solidFill>
                <a:latin typeface="Poppins"/>
                <a:ea typeface="Calibri" panose="020F0502020204030204"/>
                <a:cs typeface="Poppins"/>
              </a:rPr>
              <a:t>Our Work</a:t>
            </a:r>
            <a:endParaRPr lang="en-US" sz="1400">
              <a:solidFill>
                <a:schemeClr val="accent1"/>
              </a:solidFill>
              <a:latin typeface="Poppins"/>
              <a:ea typeface="Calibri"/>
              <a:cs typeface="Poppins"/>
            </a:endParaRPr>
          </a:p>
          <a:p>
            <a:pPr marL="457200" indent="-228600">
              <a:lnSpc>
                <a:spcPct val="120000"/>
              </a:lnSpc>
              <a:spcBef>
                <a:spcPts val="500"/>
              </a:spcBef>
              <a:buFont typeface="Wingdings" panose="020B0604020202020204" pitchFamily="34" charset="0"/>
              <a:buChar char="§"/>
            </a:pPr>
            <a:r>
              <a:rPr lang="en-US" sz="1200" dirty="0">
                <a:latin typeface="Poppins"/>
                <a:ea typeface="+mn-lt"/>
                <a:cs typeface="Poppins"/>
              </a:rPr>
              <a:t>Conducted market research to understand the client's audience and competitive landscape</a:t>
            </a:r>
          </a:p>
          <a:p>
            <a:pPr marL="457200" indent="-228600">
              <a:lnSpc>
                <a:spcPct val="120000"/>
              </a:lnSpc>
              <a:spcBef>
                <a:spcPts val="500"/>
              </a:spcBef>
              <a:buFont typeface="Wingdings" panose="020B0604020202020204" pitchFamily="34" charset="0"/>
              <a:buChar char="§"/>
            </a:pPr>
            <a:r>
              <a:rPr lang="en-US" sz="1200" dirty="0">
                <a:latin typeface="Poppins"/>
                <a:ea typeface="+mn-lt"/>
                <a:cs typeface="Poppins"/>
              </a:rPr>
              <a:t>Recommended the integration of video content across marketing efforts to enhance brand engagement</a:t>
            </a:r>
            <a:endParaRPr lang="en-US" sz="1200" dirty="0">
              <a:latin typeface="Poppins"/>
              <a:ea typeface="Calibri"/>
              <a:cs typeface="Poppins"/>
            </a:endParaRPr>
          </a:p>
          <a:p>
            <a:pPr marL="457200" indent="-228600">
              <a:lnSpc>
                <a:spcPct val="120000"/>
              </a:lnSpc>
              <a:spcBef>
                <a:spcPts val="500"/>
              </a:spcBef>
              <a:buFont typeface="Wingdings" panose="020B0604020202020204" pitchFamily="34" charset="0"/>
              <a:buChar char="§"/>
            </a:pPr>
            <a:r>
              <a:rPr lang="en-US" sz="1200" dirty="0">
                <a:latin typeface="Poppins"/>
                <a:ea typeface="+mn-lt"/>
                <a:cs typeface="Poppins"/>
              </a:rPr>
              <a:t>Initiated the strategy by repurposing existing product videos to drive audience engagement</a:t>
            </a:r>
          </a:p>
          <a:p>
            <a:pPr marL="457200" indent="-228600">
              <a:lnSpc>
                <a:spcPct val="120000"/>
              </a:lnSpc>
              <a:spcBef>
                <a:spcPts val="500"/>
              </a:spcBef>
              <a:buFont typeface="Wingdings" panose="020B0604020202020204" pitchFamily="34" charset="0"/>
              <a:buChar char="§"/>
            </a:pPr>
            <a:r>
              <a:rPr lang="en-US" sz="1200" dirty="0">
                <a:latin typeface="Poppins"/>
                <a:ea typeface="+mn-lt"/>
                <a:cs typeface="Poppins"/>
              </a:rPr>
              <a:t>Developed social shorts and looping videos to drive the audience to webinars and other CTAs</a:t>
            </a:r>
            <a:endParaRPr lang="en-US" sz="1200" dirty="0">
              <a:latin typeface="Poppins"/>
              <a:ea typeface="Calibri"/>
              <a:cs typeface="Poppins"/>
            </a:endParaRPr>
          </a:p>
          <a:p>
            <a:pPr marL="457200" indent="-228600">
              <a:lnSpc>
                <a:spcPct val="120000"/>
              </a:lnSpc>
              <a:spcBef>
                <a:spcPts val="500"/>
              </a:spcBef>
              <a:buFont typeface="Wingdings" panose="020B0604020202020204" pitchFamily="34" charset="0"/>
              <a:buChar char="§"/>
            </a:pPr>
            <a:r>
              <a:rPr lang="en-US" sz="1200" dirty="0">
                <a:latin typeface="Poppins"/>
                <a:ea typeface="+mn-lt"/>
                <a:cs typeface="Poppins"/>
              </a:rPr>
              <a:t>Gained client trust in the value of video to facilitate an on-site video shoot for a product launch</a:t>
            </a:r>
          </a:p>
          <a:p>
            <a:pPr marL="457200" indent="-228600">
              <a:lnSpc>
                <a:spcPct val="120000"/>
              </a:lnSpc>
              <a:spcBef>
                <a:spcPts val="500"/>
              </a:spcBef>
              <a:buFont typeface="Wingdings" panose="020B0604020202020204" pitchFamily="34" charset="0"/>
              <a:buChar char="§"/>
            </a:pPr>
            <a:r>
              <a:rPr lang="en-US" sz="1200" dirty="0">
                <a:latin typeface="Poppins"/>
                <a:ea typeface="+mn-lt"/>
                <a:cs typeface="Poppins"/>
              </a:rPr>
              <a:t>Continue to leverage and optimize video assets aligned with the client's marketing objectives</a:t>
            </a:r>
            <a:endParaRPr lang="en-US" sz="1200" dirty="0">
              <a:latin typeface="Poppins"/>
              <a:ea typeface="Calibri"/>
              <a:cs typeface="Poppins"/>
            </a:endParaRPr>
          </a:p>
          <a:p>
            <a:pPr marL="457200" indent="-228600">
              <a:lnSpc>
                <a:spcPct val="120000"/>
              </a:lnSpc>
              <a:spcBef>
                <a:spcPts val="500"/>
              </a:spcBef>
              <a:buFont typeface="Wingdings" panose="020B0604020202020204" pitchFamily="34" charset="0"/>
              <a:buChar char="§"/>
            </a:pPr>
            <a:endParaRPr lang="en-US" sz="1200">
              <a:latin typeface="Poppins"/>
              <a:ea typeface="+mn-lt"/>
              <a:cs typeface="Poppins"/>
            </a:endParaRPr>
          </a:p>
          <a:p>
            <a:pPr marL="457200" indent="-228600">
              <a:lnSpc>
                <a:spcPct val="120000"/>
              </a:lnSpc>
              <a:spcBef>
                <a:spcPts val="500"/>
              </a:spcBef>
              <a:buFont typeface="Wingdings" panose="020B0604020202020204" pitchFamily="34" charset="0"/>
              <a:buChar char="§"/>
            </a:pPr>
            <a:endParaRPr lang="en-US" sz="1200">
              <a:latin typeface="Poppins"/>
              <a:ea typeface="Calibri"/>
              <a:cs typeface="Poppins"/>
            </a:endParaRPr>
          </a:p>
          <a:p>
            <a:pPr marL="457200" indent="-228600">
              <a:lnSpc>
                <a:spcPct val="120000"/>
              </a:lnSpc>
              <a:spcBef>
                <a:spcPts val="500"/>
              </a:spcBef>
              <a:buFont typeface="Wingdings" panose="020B0604020202020204" pitchFamily="34" charset="0"/>
              <a:buChar char="§"/>
            </a:pPr>
            <a:endParaRPr lang="en-US" sz="1200">
              <a:latin typeface="Poppins"/>
              <a:ea typeface="Calibri"/>
              <a:cs typeface="Poppins"/>
            </a:endParaRP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7C420CDD-FF14-F374-84BE-A9C0D95642E1}"/>
              </a:ext>
            </a:extLst>
          </p:cNvPr>
          <p:cNvSpPr txBox="1">
            <a:spLocks/>
          </p:cNvSpPr>
          <p:nvPr/>
        </p:nvSpPr>
        <p:spPr>
          <a:xfrm>
            <a:off x="80265" y="4557720"/>
            <a:ext cx="8875628" cy="145385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228600">
              <a:lnSpc>
                <a:spcPct val="120000"/>
              </a:lnSpc>
              <a:spcBef>
                <a:spcPts val="500"/>
              </a:spcBef>
            </a:pPr>
            <a:r>
              <a:rPr lang="en-US" sz="1400" b="1" dirty="0">
                <a:solidFill>
                  <a:schemeClr val="accent1"/>
                </a:solidFill>
                <a:latin typeface="Poppins"/>
                <a:ea typeface="Calibri" panose="020F0502020204030204"/>
                <a:cs typeface="Poppins"/>
              </a:rPr>
              <a:t>The Result</a:t>
            </a:r>
            <a:endParaRPr lang="en-US" sz="1400">
              <a:solidFill>
                <a:schemeClr val="accent1"/>
              </a:solidFill>
              <a:latin typeface="Poppins"/>
              <a:ea typeface="Calibri"/>
              <a:cs typeface="Poppins"/>
            </a:endParaRPr>
          </a:p>
          <a:p>
            <a:pPr marL="457200" indent="-228600">
              <a:lnSpc>
                <a:spcPct val="120000"/>
              </a:lnSpc>
              <a:spcBef>
                <a:spcPts val="500"/>
              </a:spcBef>
              <a:buFont typeface="Wingdings,Sans-Serif" panose="020B0604020202020204" pitchFamily="34" charset="0"/>
              <a:buChar char="§"/>
            </a:pPr>
            <a:r>
              <a:rPr lang="en-US" sz="1200" dirty="0">
                <a:solidFill>
                  <a:srgbClr val="000000"/>
                </a:solidFill>
                <a:latin typeface="Poppins"/>
                <a:ea typeface="+mn-lt"/>
                <a:cs typeface="Poppins"/>
              </a:rPr>
              <a:t>Achieved higher engagement and clicks on social channels with videos compared to images</a:t>
            </a:r>
            <a:endParaRPr lang="en-US" sz="1200">
              <a:solidFill>
                <a:srgbClr val="000000"/>
              </a:solidFill>
              <a:latin typeface="Poppins"/>
              <a:ea typeface="+mn-lt"/>
              <a:cs typeface="Poppins"/>
            </a:endParaRPr>
          </a:p>
          <a:p>
            <a:pPr marL="457200" indent="-228600">
              <a:lnSpc>
                <a:spcPct val="120000"/>
              </a:lnSpc>
              <a:spcBef>
                <a:spcPts val="500"/>
              </a:spcBef>
              <a:buFont typeface="Wingdings,Sans-Serif" panose="020B0604020202020204" pitchFamily="34" charset="0"/>
              <a:buChar char="§"/>
            </a:pPr>
            <a:r>
              <a:rPr lang="en-US" sz="1200" dirty="0">
                <a:solidFill>
                  <a:srgbClr val="000000"/>
                </a:solidFill>
                <a:latin typeface="Poppins"/>
                <a:ea typeface="+mn-lt"/>
                <a:cs typeface="Poppins"/>
              </a:rPr>
              <a:t>Enhanced brand visibility and accessibility to a wider audience through strategic video marketing initiatives</a:t>
            </a:r>
            <a:endParaRPr lang="en-US" sz="1200">
              <a:latin typeface="Poppins"/>
              <a:ea typeface="Calibri"/>
              <a:cs typeface="Poppins"/>
            </a:endParaRPr>
          </a:p>
          <a:p>
            <a:pPr marL="457200" indent="-228600">
              <a:lnSpc>
                <a:spcPct val="120000"/>
              </a:lnSpc>
              <a:spcBef>
                <a:spcPts val="500"/>
              </a:spcBef>
              <a:buFont typeface="Wingdings,Sans-Serif" panose="020B0604020202020204" pitchFamily="34" charset="0"/>
              <a:buChar char="§"/>
            </a:pPr>
            <a:r>
              <a:rPr lang="en-US" sz="1200" dirty="0">
                <a:solidFill>
                  <a:srgbClr val="000000"/>
                </a:solidFill>
                <a:latin typeface="Poppins"/>
                <a:ea typeface="+mn-lt"/>
                <a:cs typeface="Poppins"/>
              </a:rPr>
              <a:t>Improved prospect conversion rates, search engine optimization (SEO), and content shareability</a:t>
            </a:r>
            <a:endParaRPr lang="en-US" sz="1200">
              <a:latin typeface="Poppins"/>
              <a:ea typeface="Calibri"/>
              <a:cs typeface="Poppin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3A98635-C6C1-60E3-FB5F-4CEE88785739}"/>
              </a:ext>
            </a:extLst>
          </p:cNvPr>
          <p:cNvSpPr/>
          <p:nvPr/>
        </p:nvSpPr>
        <p:spPr>
          <a:xfrm>
            <a:off x="8599748" y="5488532"/>
            <a:ext cx="3593010" cy="13645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1F64742-0B87-467B-8FB8-5C41C0FABD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9" r="3589"/>
          <a:stretch/>
        </p:blipFill>
        <p:spPr>
          <a:xfrm rot="539630">
            <a:off x="8972039" y="-255299"/>
            <a:ext cx="3326813" cy="1880330"/>
          </a:xfrm>
          <a:prstGeom prst="rect">
            <a:avLst/>
          </a:prstGeom>
          <a:ln w="6350">
            <a:noFill/>
          </a:ln>
          <a:effectLst>
            <a:outerShdw blurRad="292100" dist="139700" dir="2700000" sx="98000" sy="98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DC3F74A-1F3A-4E47-9B6E-1C54ACCF99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" r="254"/>
          <a:stretch/>
        </p:blipFill>
        <p:spPr>
          <a:xfrm rot="21250494">
            <a:off x="8596942" y="1387499"/>
            <a:ext cx="3326813" cy="1880330"/>
          </a:xfrm>
          <a:prstGeom prst="rect">
            <a:avLst/>
          </a:prstGeom>
          <a:ln>
            <a:noFill/>
          </a:ln>
          <a:effectLst>
            <a:outerShdw blurRad="292100" dist="139700" dir="2700000" sx="98000" sy="98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A925C24-6BBF-4788-8167-2AFE15EBE5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1" r="3451"/>
          <a:stretch/>
        </p:blipFill>
        <p:spPr>
          <a:xfrm rot="539630">
            <a:off x="8972039" y="3209681"/>
            <a:ext cx="3326813" cy="1880330"/>
          </a:xfrm>
          <a:prstGeom prst="rect">
            <a:avLst/>
          </a:prstGeom>
          <a:ln>
            <a:noFill/>
          </a:ln>
          <a:effectLst>
            <a:outerShdw blurRad="292100" dist="139700" dir="2700000" sx="98000" sy="98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41B7D44-659E-422F-8137-3EA2009604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6" r="3586"/>
          <a:stretch/>
        </p:blipFill>
        <p:spPr>
          <a:xfrm rot="21294452">
            <a:off x="8730290" y="5049549"/>
            <a:ext cx="3326813" cy="1880330"/>
          </a:xfrm>
          <a:prstGeom prst="rect">
            <a:avLst/>
          </a:prstGeom>
          <a:ln>
            <a:noFill/>
          </a:ln>
          <a:effectLst>
            <a:outerShdw blurRad="292100" dist="139700" dir="2700000" sx="98000" sy="98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23106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96AA08-9ECE-49AF-5B2A-2752A45D76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EF9C72CA-3ABF-6270-155E-38A3844928F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380140" y="4408414"/>
            <a:ext cx="6811860" cy="244958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56BC232-A0DD-9B9A-D6ED-2619A2CC8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F86DB-78DF-EB43-A6BE-40415A3A0052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6563351-4290-CB3D-1CC8-B928F5CE51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0201" y="145007"/>
            <a:ext cx="9969525" cy="738638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063A79"/>
                </a:solidFill>
                <a:latin typeface="Poppins"/>
                <a:cs typeface="Poppins"/>
              </a:rPr>
              <a:t>Types of Product Posts</a:t>
            </a:r>
            <a:endParaRPr lang="en-US" sz="3200" b="1">
              <a:solidFill>
                <a:srgbClr val="063A79"/>
              </a:solidFill>
              <a:latin typeface="Poppins"/>
              <a:cs typeface="Poppins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282A8AC-929D-927E-888F-2BC26EF5C99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39034" y="881790"/>
            <a:ext cx="11480433" cy="1079003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1300">
                <a:solidFill>
                  <a:srgbClr val="404040"/>
                </a:solidFill>
                <a:latin typeface="Poppins"/>
                <a:ea typeface="+mn-lt"/>
                <a:cs typeface="Poppins"/>
              </a:rPr>
              <a:t>Product promotions can be as simple as looping GIFs with CTA copy attached to a social post, or as complex as a full product overview with technician or customer testimonials included. HighRes has leveraged product promotions from across this spectrum to tailor their video content around their wider marketing strategy. </a:t>
            </a:r>
            <a:endParaRPr lang="en-US" sz="1300">
              <a:latin typeface="Poppins"/>
              <a:ea typeface="Calibri"/>
              <a:cs typeface="Poppin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0608B9C-7683-F023-F532-C045E39D302C}"/>
              </a:ext>
            </a:extLst>
          </p:cNvPr>
          <p:cNvSpPr/>
          <p:nvPr/>
        </p:nvSpPr>
        <p:spPr>
          <a:xfrm>
            <a:off x="8605392" y="5499821"/>
            <a:ext cx="3593010" cy="13645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DF846F-29FF-738F-D868-4CC8755646D1}"/>
              </a:ext>
            </a:extLst>
          </p:cNvPr>
          <p:cNvSpPr txBox="1"/>
          <p:nvPr/>
        </p:nvSpPr>
        <p:spPr>
          <a:xfrm>
            <a:off x="838014" y="5042543"/>
            <a:ext cx="13785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Poppins"/>
                <a:cs typeface="Poppins"/>
              </a:rPr>
              <a:t>3,120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C158C8-4087-0EE9-AB60-68FCC193DD83}"/>
              </a:ext>
            </a:extLst>
          </p:cNvPr>
          <p:cNvSpPr txBox="1"/>
          <p:nvPr/>
        </p:nvSpPr>
        <p:spPr>
          <a:xfrm>
            <a:off x="619806" y="5705555"/>
            <a:ext cx="18149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>
                <a:latin typeface="Poppins"/>
                <a:cs typeface="Poppins"/>
              </a:rPr>
              <a:t>Avg. Views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00E234B-F26A-E4EA-F583-B8A695EC5A1B}"/>
              </a:ext>
            </a:extLst>
          </p:cNvPr>
          <p:cNvSpPr txBox="1"/>
          <p:nvPr/>
        </p:nvSpPr>
        <p:spPr>
          <a:xfrm>
            <a:off x="3997327" y="5048887"/>
            <a:ext cx="9421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Poppins"/>
                <a:cs typeface="Poppins"/>
              </a:rPr>
              <a:t>76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89EF25-E5A4-23F9-3EFE-DF3B2C1DDDDC}"/>
              </a:ext>
            </a:extLst>
          </p:cNvPr>
          <p:cNvSpPr txBox="1"/>
          <p:nvPr/>
        </p:nvSpPr>
        <p:spPr>
          <a:xfrm>
            <a:off x="3560910" y="5711899"/>
            <a:ext cx="18149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>
                <a:latin typeface="Poppins"/>
                <a:cs typeface="Poppins"/>
              </a:rPr>
              <a:t>Avg. Likes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C85C3D7-CB06-0387-C104-CB4BB8BC515F}"/>
              </a:ext>
            </a:extLst>
          </p:cNvPr>
          <p:cNvSpPr txBox="1"/>
          <p:nvPr/>
        </p:nvSpPr>
        <p:spPr>
          <a:xfrm>
            <a:off x="9745301" y="5059224"/>
            <a:ext cx="12827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Poppins"/>
                <a:cs typeface="Poppins"/>
              </a:rPr>
              <a:t>100%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725FE96-392C-46C3-C6AE-910D7DF41DB5}"/>
              </a:ext>
            </a:extLst>
          </p:cNvPr>
          <p:cNvSpPr txBox="1"/>
          <p:nvPr/>
        </p:nvSpPr>
        <p:spPr>
          <a:xfrm>
            <a:off x="9479187" y="5722236"/>
            <a:ext cx="18149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>
                <a:latin typeface="Poppins"/>
                <a:cs typeface="Poppins"/>
              </a:rPr>
              <a:t>% of posts</a:t>
            </a:r>
          </a:p>
          <a:p>
            <a:pPr algn="ctr"/>
            <a:r>
              <a:rPr lang="en-US" sz="1600">
                <a:latin typeface="Poppins"/>
                <a:cs typeface="Poppins"/>
              </a:rPr>
              <a:t>w/ comments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F542F2B-30ED-43AA-A9F0-4687FAD529D4}"/>
              </a:ext>
            </a:extLst>
          </p:cNvPr>
          <p:cNvSpPr txBox="1"/>
          <p:nvPr/>
        </p:nvSpPr>
        <p:spPr>
          <a:xfrm>
            <a:off x="7042814" y="5075905"/>
            <a:ext cx="9421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Poppins"/>
                <a:cs typeface="Poppins"/>
              </a:rPr>
              <a:t>5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F6523BD-5660-457B-8830-7BA6F5E1A84B}"/>
              </a:ext>
            </a:extLst>
          </p:cNvPr>
          <p:cNvSpPr txBox="1"/>
          <p:nvPr/>
        </p:nvSpPr>
        <p:spPr>
          <a:xfrm>
            <a:off x="6606397" y="5738917"/>
            <a:ext cx="18149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>
                <a:latin typeface="Poppins"/>
                <a:cs typeface="Poppins"/>
              </a:rPr>
              <a:t>Avg. Shares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5611D256-BF3C-42F6-AF85-ECAEC234D5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" r="254"/>
          <a:stretch/>
        </p:blipFill>
        <p:spPr>
          <a:xfrm>
            <a:off x="774974" y="2250846"/>
            <a:ext cx="3326813" cy="1880330"/>
          </a:xfrm>
          <a:prstGeom prst="rect">
            <a:avLst/>
          </a:prstGeom>
          <a:ln>
            <a:noFill/>
          </a:ln>
          <a:effectLst>
            <a:outerShdw blurRad="292100" dist="139700" dir="2700000" sx="92000" sy="92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D2EB090A-DF78-4FBA-A929-7EB98A83E0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9" r="3589"/>
          <a:stretch/>
        </p:blipFill>
        <p:spPr>
          <a:xfrm>
            <a:off x="4415843" y="2237713"/>
            <a:ext cx="3326813" cy="1880330"/>
          </a:xfrm>
          <a:prstGeom prst="rect">
            <a:avLst/>
          </a:prstGeom>
          <a:ln>
            <a:noFill/>
          </a:ln>
          <a:effectLst>
            <a:outerShdw blurRad="292100" dist="139700" dir="2700000" sx="92000" sy="92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8975CB1-FE6F-4103-A062-7F86BECA9331}"/>
              </a:ext>
            </a:extLst>
          </p:cNvPr>
          <p:cNvSpPr txBox="1"/>
          <p:nvPr/>
        </p:nvSpPr>
        <p:spPr>
          <a:xfrm>
            <a:off x="1328439" y="4264172"/>
            <a:ext cx="22126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>
                <a:latin typeface="Poppins"/>
                <a:cs typeface="Poppins"/>
                <a:hlinkClick r:id="rId5"/>
              </a:rPr>
              <a:t>Product Launches</a:t>
            </a:r>
            <a:endParaRPr lang="en-US" sz="1600">
              <a:latin typeface="Poppins"/>
              <a:cs typeface="Poppins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0500033-5040-4951-8EEA-600E0D872859}"/>
              </a:ext>
            </a:extLst>
          </p:cNvPr>
          <p:cNvSpPr txBox="1"/>
          <p:nvPr/>
        </p:nvSpPr>
        <p:spPr>
          <a:xfrm>
            <a:off x="4972938" y="4270148"/>
            <a:ext cx="22126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>
                <a:latin typeface="Poppins"/>
                <a:cs typeface="Poppins"/>
                <a:hlinkClick r:id="rId6"/>
              </a:rPr>
              <a:t>Social</a:t>
            </a:r>
            <a:r>
              <a:rPr lang="en-US" sz="1600">
                <a:latin typeface="Poppins"/>
                <a:cs typeface="Poppins"/>
              </a:rPr>
              <a:t> </a:t>
            </a:r>
            <a:r>
              <a:rPr lang="en-US" sz="1600">
                <a:latin typeface="Poppins"/>
                <a:cs typeface="Poppins"/>
                <a:hlinkClick r:id="rId7"/>
              </a:rPr>
              <a:t>Sizzles</a:t>
            </a:r>
            <a:r>
              <a:rPr lang="en-US" sz="1600">
                <a:latin typeface="Poppins"/>
                <a:cs typeface="Poppins"/>
              </a:rPr>
              <a:t> 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A27BA6A9-57C3-44BE-A488-621D0D5E23D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6" r="3486"/>
          <a:stretch/>
        </p:blipFill>
        <p:spPr>
          <a:xfrm>
            <a:off x="8056712" y="2231791"/>
            <a:ext cx="3326813" cy="1880330"/>
          </a:xfrm>
          <a:prstGeom prst="rect">
            <a:avLst/>
          </a:prstGeom>
          <a:ln>
            <a:noFill/>
          </a:ln>
          <a:effectLst>
            <a:outerShdw blurRad="292100" dist="139700" dir="2700000" sx="92000" sy="92000" algn="tl" rotWithShape="0">
              <a:srgbClr val="333333">
                <a:alpha val="65000"/>
              </a:srgbClr>
            </a:outerShdw>
          </a:effectLst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1B956153-B714-41BF-8878-0B5A50EA924F}"/>
              </a:ext>
            </a:extLst>
          </p:cNvPr>
          <p:cNvSpPr txBox="1"/>
          <p:nvPr/>
        </p:nvSpPr>
        <p:spPr>
          <a:xfrm>
            <a:off x="8613807" y="4264172"/>
            <a:ext cx="22126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>
                <a:latin typeface="Poppins"/>
                <a:cs typeface="Poppins"/>
                <a:hlinkClick r:id="rId9"/>
              </a:rPr>
              <a:t>Loops</a:t>
            </a:r>
            <a:r>
              <a:rPr lang="en-US" sz="1600">
                <a:latin typeface="Poppins"/>
                <a:cs typeface="Poppins"/>
              </a:rPr>
              <a:t>/</a:t>
            </a:r>
            <a:r>
              <a:rPr lang="en-US" sz="1600">
                <a:latin typeface="Poppins"/>
                <a:cs typeface="Poppins"/>
                <a:hlinkClick r:id="rId10"/>
              </a:rPr>
              <a:t>GIFs</a:t>
            </a:r>
            <a:endParaRPr lang="en-US" sz="1600">
              <a:latin typeface="Poppins"/>
              <a:cs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1079806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96AA08-9ECE-49AF-5B2A-2752A45D76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EF9C72CA-3ABF-6270-155E-38A3844928F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380140" y="4408414"/>
            <a:ext cx="6811860" cy="244958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56BC232-A0DD-9B9A-D6ED-2619A2CC8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F86DB-78DF-EB43-A6BE-40415A3A0052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6563351-4290-CB3D-1CC8-B928F5CE51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0201" y="166907"/>
            <a:ext cx="9969525" cy="738638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063A79"/>
                </a:solidFill>
                <a:latin typeface="Poppins"/>
                <a:cs typeface="Poppins"/>
              </a:rPr>
              <a:t>Product Promos Social Stats</a:t>
            </a:r>
            <a:endParaRPr lang="en-US" sz="3200" b="1">
              <a:solidFill>
                <a:srgbClr val="063A79"/>
              </a:solidFill>
              <a:latin typeface="Poppins"/>
              <a:cs typeface="Poppins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282A8AC-929D-927E-888F-2BC26EF5C99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39034" y="903690"/>
            <a:ext cx="7778553" cy="1079003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1300" dirty="0" err="1">
                <a:solidFill>
                  <a:srgbClr val="404040"/>
                </a:solidFill>
                <a:latin typeface="Poppins"/>
                <a:ea typeface="+mn-lt"/>
                <a:cs typeface="Poppins"/>
              </a:rPr>
              <a:t>HighRes</a:t>
            </a:r>
            <a:r>
              <a:rPr lang="en-US" sz="1300" dirty="0">
                <a:solidFill>
                  <a:srgbClr val="404040"/>
                </a:solidFill>
                <a:latin typeface="Poppins"/>
                <a:ea typeface="+mn-lt"/>
                <a:cs typeface="Poppins"/>
              </a:rPr>
              <a:t>® LinkedIn channel leveraged our videos across 6 social posts during FY24. All videos enhanced engagement with </a:t>
            </a:r>
            <a:r>
              <a:rPr lang="en-US" sz="1300" dirty="0" err="1">
                <a:solidFill>
                  <a:srgbClr val="404040"/>
                </a:solidFill>
                <a:latin typeface="Poppins"/>
                <a:ea typeface="+mn-lt"/>
                <a:cs typeface="Poppins"/>
              </a:rPr>
              <a:t>HighRes</a:t>
            </a:r>
            <a:r>
              <a:rPr lang="en-US" sz="1300" dirty="0">
                <a:solidFill>
                  <a:srgbClr val="404040"/>
                </a:solidFill>
                <a:latin typeface="Poppins"/>
                <a:ea typeface="+mn-lt"/>
                <a:cs typeface="Poppins"/>
              </a:rPr>
              <a:t>’ new product offerings and drew new visitors and clicks to </a:t>
            </a:r>
            <a:r>
              <a:rPr lang="en-US" sz="1300" dirty="0" err="1">
                <a:solidFill>
                  <a:srgbClr val="404040"/>
                </a:solidFill>
                <a:latin typeface="Poppins"/>
                <a:ea typeface="+mn-lt"/>
                <a:cs typeface="Poppins"/>
              </a:rPr>
              <a:t>HighRes</a:t>
            </a:r>
            <a:r>
              <a:rPr lang="en-US" sz="1300" dirty="0">
                <a:solidFill>
                  <a:srgbClr val="404040"/>
                </a:solidFill>
                <a:latin typeface="Poppins"/>
                <a:ea typeface="+mn-lt"/>
                <a:cs typeface="Poppins"/>
              </a:rPr>
              <a:t> social page and product website</a:t>
            </a:r>
            <a:endParaRPr lang="en-US" sz="1300" strike="sngStrike" dirty="0">
              <a:latin typeface="Poppins"/>
              <a:ea typeface="Calibri"/>
              <a:cs typeface="Poppin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0608B9C-7683-F023-F532-C045E39D302C}"/>
              </a:ext>
            </a:extLst>
          </p:cNvPr>
          <p:cNvSpPr/>
          <p:nvPr/>
        </p:nvSpPr>
        <p:spPr>
          <a:xfrm>
            <a:off x="8605392" y="5499821"/>
            <a:ext cx="3593010" cy="13645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9662354-42A4-A949-C6BE-AAC0AF172C3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4" r="-245"/>
          <a:stretch/>
        </p:blipFill>
        <p:spPr>
          <a:xfrm rot="21250494">
            <a:off x="8592845" y="-36387"/>
            <a:ext cx="3312618" cy="3519209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  <a:effectLst>
            <a:outerShdw blurRad="292100" dist="139700" dir="2700000" sx="98000" sy="98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659C7BF-AFFC-034F-14B4-824C4473B61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" b="-382"/>
          <a:stretch/>
        </p:blipFill>
        <p:spPr>
          <a:xfrm rot="621078">
            <a:off x="8961367" y="3003776"/>
            <a:ext cx="3146339" cy="4247244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  <a:effectLst>
            <a:outerShdw blurRad="292100" dist="139700" dir="2700000" sx="98000" sy="98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ADF846F-29FF-738F-D868-4CC8755646D1}"/>
              </a:ext>
            </a:extLst>
          </p:cNvPr>
          <p:cNvSpPr txBox="1"/>
          <p:nvPr/>
        </p:nvSpPr>
        <p:spPr>
          <a:xfrm>
            <a:off x="858084" y="3742603"/>
            <a:ext cx="13785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Poppins"/>
                <a:cs typeface="Poppins"/>
              </a:rPr>
              <a:t>3,814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C158C8-4087-0EE9-AB60-68FCC193DD83}"/>
              </a:ext>
            </a:extLst>
          </p:cNvPr>
          <p:cNvSpPr txBox="1"/>
          <p:nvPr/>
        </p:nvSpPr>
        <p:spPr>
          <a:xfrm>
            <a:off x="639876" y="4411663"/>
            <a:ext cx="18149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>
                <a:latin typeface="Poppins"/>
                <a:cs typeface="Poppins"/>
              </a:rPr>
              <a:t>Avg. Impressions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00E234B-F26A-E4EA-F583-B8A695EC5A1B}"/>
              </a:ext>
            </a:extLst>
          </p:cNvPr>
          <p:cNvSpPr txBox="1"/>
          <p:nvPr/>
        </p:nvSpPr>
        <p:spPr>
          <a:xfrm>
            <a:off x="3899257" y="3748651"/>
            <a:ext cx="9421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Poppins"/>
                <a:cs typeface="Poppins"/>
              </a:rPr>
              <a:t>389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89EF25-E5A4-23F9-3EFE-DF3B2C1DDDDC}"/>
              </a:ext>
            </a:extLst>
          </p:cNvPr>
          <p:cNvSpPr txBox="1"/>
          <p:nvPr/>
        </p:nvSpPr>
        <p:spPr>
          <a:xfrm>
            <a:off x="3462840" y="4411663"/>
            <a:ext cx="18149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>
                <a:latin typeface="Poppins"/>
                <a:cs typeface="Poppins"/>
              </a:rPr>
              <a:t>Avg. Engagement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C85C3D7-CB06-0387-C104-CB4BB8BC515F}"/>
              </a:ext>
            </a:extLst>
          </p:cNvPr>
          <p:cNvSpPr txBox="1"/>
          <p:nvPr/>
        </p:nvSpPr>
        <p:spPr>
          <a:xfrm>
            <a:off x="6645498" y="3742603"/>
            <a:ext cx="11994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Poppins"/>
                <a:cs typeface="Poppins"/>
              </a:rPr>
              <a:t>303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725FE96-392C-46C3-C6AE-910D7DF41DB5}"/>
              </a:ext>
            </a:extLst>
          </p:cNvPr>
          <p:cNvSpPr txBox="1"/>
          <p:nvPr/>
        </p:nvSpPr>
        <p:spPr>
          <a:xfrm>
            <a:off x="6337747" y="4411663"/>
            <a:ext cx="18149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>
                <a:latin typeface="Poppins"/>
                <a:cs typeface="Poppins"/>
              </a:rPr>
              <a:t>Avg. Clicks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C6CD24D-428A-058C-0F1E-645784686F3D}"/>
              </a:ext>
            </a:extLst>
          </p:cNvPr>
          <p:cNvSpPr txBox="1"/>
          <p:nvPr/>
        </p:nvSpPr>
        <p:spPr>
          <a:xfrm>
            <a:off x="2354777" y="5069411"/>
            <a:ext cx="11538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Poppins"/>
                <a:cs typeface="Poppins"/>
              </a:rPr>
              <a:t>9.1%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EEAC21F-956C-15C9-4737-C10283431248}"/>
              </a:ext>
            </a:extLst>
          </p:cNvPr>
          <p:cNvSpPr txBox="1"/>
          <p:nvPr/>
        </p:nvSpPr>
        <p:spPr>
          <a:xfrm>
            <a:off x="2024212" y="5627194"/>
            <a:ext cx="18149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>
                <a:latin typeface="Poppins"/>
                <a:cs typeface="Poppins"/>
              </a:rPr>
              <a:t>Engagement rate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B122AB2-A391-10E6-01FA-9050CDF0F80F}"/>
              </a:ext>
            </a:extLst>
          </p:cNvPr>
          <p:cNvSpPr txBox="1"/>
          <p:nvPr/>
        </p:nvSpPr>
        <p:spPr>
          <a:xfrm>
            <a:off x="5429247" y="5069411"/>
            <a:ext cx="13500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Poppins"/>
                <a:cs typeface="Poppins"/>
              </a:rPr>
              <a:t>7.2%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B5EEC41-8C1E-99D4-C598-4CA978A81AE0}"/>
              </a:ext>
            </a:extLst>
          </p:cNvPr>
          <p:cNvSpPr txBox="1"/>
          <p:nvPr/>
        </p:nvSpPr>
        <p:spPr>
          <a:xfrm>
            <a:off x="5177239" y="5627194"/>
            <a:ext cx="18540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>
                <a:latin typeface="Poppins"/>
                <a:cs typeface="Poppins"/>
              </a:rPr>
              <a:t>Click-through rate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C90585F-9B3F-6AA0-69E3-F7082E9FFBA6}"/>
              </a:ext>
            </a:extLst>
          </p:cNvPr>
          <p:cNvSpPr txBox="1"/>
          <p:nvPr/>
        </p:nvSpPr>
        <p:spPr>
          <a:xfrm>
            <a:off x="4491526" y="2260921"/>
            <a:ext cx="3449782" cy="13544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>
                <a:latin typeface="Poppins"/>
                <a:cs typeface="Poppins"/>
              </a:rPr>
              <a:t>4.   </a:t>
            </a:r>
            <a:r>
              <a:rPr lang="en-US" sz="1400">
                <a:latin typeface="Poppins"/>
                <a:cs typeface="Poppins"/>
                <a:hlinkClick r:id="rId5"/>
              </a:rPr>
              <a:t>Prime Liquid Handler Promo</a:t>
            </a:r>
            <a:endParaRPr lang="en-US" sz="1400">
              <a:latin typeface="Poppins"/>
              <a:cs typeface="Poppins"/>
            </a:endParaRPr>
          </a:p>
          <a:p>
            <a:pPr>
              <a:lnSpc>
                <a:spcPct val="150000"/>
              </a:lnSpc>
            </a:pPr>
            <a:r>
              <a:rPr lang="en-US" sz="1400">
                <a:latin typeface="Poppins"/>
                <a:cs typeface="Poppins"/>
              </a:rPr>
              <a:t>5.   </a:t>
            </a:r>
            <a:r>
              <a:rPr lang="en-US" sz="1400">
                <a:latin typeface="Poppins"/>
                <a:cs typeface="Poppins"/>
                <a:hlinkClick r:id="rId6"/>
              </a:rPr>
              <a:t>Automated Centrifuge Loop</a:t>
            </a:r>
            <a:endParaRPr lang="en-US" sz="1400">
              <a:latin typeface="Poppins"/>
              <a:cs typeface="Poppins"/>
            </a:endParaRPr>
          </a:p>
          <a:p>
            <a:pPr>
              <a:lnSpc>
                <a:spcPct val="150000"/>
              </a:lnSpc>
            </a:pPr>
            <a:r>
              <a:rPr lang="en-US" sz="1400">
                <a:latin typeface="Poppins"/>
                <a:cs typeface="Poppins"/>
              </a:rPr>
              <a:t>6.   </a:t>
            </a:r>
            <a:r>
              <a:rPr lang="en-US" sz="1400">
                <a:latin typeface="Poppins"/>
                <a:cs typeface="Poppins"/>
                <a:hlinkClick r:id="rId7"/>
              </a:rPr>
              <a:t>Device Driver Promo</a:t>
            </a:r>
            <a:r>
              <a:rPr lang="en-US" sz="1400">
                <a:latin typeface="Poppins"/>
                <a:cs typeface="Poppins"/>
              </a:rPr>
              <a:t>		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8288D7D-061E-A160-B1F8-AB1CAD07BD13}"/>
              </a:ext>
            </a:extLst>
          </p:cNvPr>
          <p:cNvSpPr txBox="1"/>
          <p:nvPr/>
        </p:nvSpPr>
        <p:spPr>
          <a:xfrm>
            <a:off x="1041744" y="2277602"/>
            <a:ext cx="3449782" cy="1031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1400">
                <a:latin typeface="Poppins"/>
                <a:cs typeface="Poppins"/>
                <a:hlinkClick r:id="rId8"/>
              </a:rPr>
              <a:t>Nucleus Equipment Loop</a:t>
            </a:r>
            <a:endParaRPr lang="en-US" sz="1400">
              <a:latin typeface="Poppins"/>
              <a:cs typeface="Poppins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1400">
                <a:latin typeface="Poppins"/>
                <a:cs typeface="Poppins"/>
                <a:hlinkClick r:id="rId9"/>
              </a:rPr>
              <a:t>Introducing the FlexPod</a:t>
            </a:r>
            <a:endParaRPr lang="en-US" sz="1400">
              <a:latin typeface="Poppins"/>
              <a:cs typeface="Poppins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1400">
                <a:latin typeface="Poppins"/>
                <a:cs typeface="Poppins"/>
                <a:hlinkClick r:id="rId10"/>
              </a:rPr>
              <a:t>Lab Automation Day GIF</a:t>
            </a:r>
            <a:endParaRPr lang="en-US" sz="1400">
              <a:latin typeface="Poppins"/>
              <a:cs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2712283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D23BCBB7020E34DAE994A365BA94206" ma:contentTypeVersion="12" ma:contentTypeDescription="Create a new document." ma:contentTypeScope="" ma:versionID="b1c940a28d9f7ed7841dd66e388476ed">
  <xsd:schema xmlns:xsd="http://www.w3.org/2001/XMLSchema" xmlns:xs="http://www.w3.org/2001/XMLSchema" xmlns:p="http://schemas.microsoft.com/office/2006/metadata/properties" xmlns:ns2="f0ee8362-fa7e-4bc9-ab88-7dcfb17cb19b" targetNamespace="http://schemas.microsoft.com/office/2006/metadata/properties" ma:root="true" ma:fieldsID="8c9fb4aa225d81f58c6fca2e551d2526" ns2:_="">
    <xsd:import namespace="f0ee8362-fa7e-4bc9-ab88-7dcfb17cb19b"/>
    <xsd:element name="properties">
      <xsd:complexType>
        <xsd:sequence>
          <xsd:element name="documentManagement">
            <xsd:complexType>
              <xsd:all>
                <xsd:element ref="ns2:BusinessUnit" minOccurs="0"/>
                <xsd:element ref="ns2:Industries" minOccurs="0"/>
                <xsd:element ref="ns2:Solutions" minOccurs="0"/>
                <xsd:element ref="ns2:PlatTech" minOccurs="0"/>
                <xsd:element ref="ns2:Notes0" minOccurs="0"/>
                <xsd:element ref="ns2:Named_x0020_Account" minOccurs="0"/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ProjectCompletionDate" minOccurs="0"/>
                <xsd:element ref="ns2:ApprovedByClie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0ee8362-fa7e-4bc9-ab88-7dcfb17cb19b" elementFormDefault="qualified">
    <xsd:import namespace="http://schemas.microsoft.com/office/2006/documentManagement/types"/>
    <xsd:import namespace="http://schemas.microsoft.com/office/infopath/2007/PartnerControls"/>
    <xsd:element name="BusinessUnit" ma:index="8" nillable="true" ma:displayName="Business Unit" ma:internalName="BusinessUnit">
      <xsd:complexType>
        <xsd:complexContent>
          <xsd:extension base="dms:MultiChoice">
            <xsd:sequence>
              <xsd:element name="Value" maxOccurs="unbounded" minOccurs="0" nillable="true">
                <xsd:simpleType>
                  <xsd:restriction base="dms:Choice">
                    <xsd:enumeration value="Business Process Outsourcing"/>
                    <xsd:enumeration value="Content and Change Management"/>
                    <xsd:enumeration value="Creative"/>
                    <xsd:enumeration value="Custom Development"/>
                    <xsd:enumeration value="Customer Relationship Management"/>
                    <xsd:enumeration value="Data and Analytics"/>
                    <xsd:enumeration value="Engagement Marketing"/>
                    <xsd:enumeration value="Infrastructure"/>
                    <xsd:enumeration value="Marketing Services"/>
                    <xsd:enumeration value="Modern Workplace"/>
                    <xsd:enumeration value="NetSuite"/>
                  </xsd:restriction>
                </xsd:simpleType>
              </xsd:element>
            </xsd:sequence>
          </xsd:extension>
        </xsd:complexContent>
      </xsd:complexType>
    </xsd:element>
    <xsd:element name="Industries" ma:index="9" nillable="true" ma:displayName="Industries" ma:format="Dropdown" ma:internalName="Industries">
      <xsd:complexType>
        <xsd:complexContent>
          <xsd:extension base="dms:MultiChoice">
            <xsd:sequence>
              <xsd:element name="Value" maxOccurs="unbounded" minOccurs="0" nillable="true">
                <xsd:simpleType>
                  <xsd:restriction base="dms:Choice">
                    <xsd:enumeration value="Aerospace"/>
                    <xsd:enumeration value="Agriculture"/>
                    <xsd:enumeration value="Agriculture Food"/>
                    <xsd:enumeration value="AI / AI Models"/>
                    <xsd:enumeration value="B2B"/>
                    <xsd:enumeration value="B2C"/>
                    <xsd:enumeration value="Chemical"/>
                    <xsd:enumeration value="Construction"/>
                    <xsd:enumeration value="Defence"/>
                    <xsd:enumeration value="Education"/>
                    <xsd:enumeration value="Energy"/>
                    <xsd:enumeration value="Engineering"/>
                    <xsd:enumeration value="Entertainment"/>
                    <xsd:enumeration value="Financial Services"/>
                    <xsd:enumeration value="Food"/>
                    <xsd:enumeration value="Government"/>
                    <xsd:enumeration value="Healthcare"/>
                    <xsd:enumeration value="Hospitality"/>
                    <xsd:enumeration value="Legal"/>
                    <xsd:enumeration value="Life Sciences"/>
                    <xsd:enumeration value="Manufacturing"/>
                    <xsd:enumeration value="Media"/>
                    <xsd:enumeration value="Non-Profit"/>
                    <xsd:enumeration value="Real Estate"/>
                    <xsd:enumeration value="Retail"/>
                    <xsd:enumeration value="Services"/>
                    <xsd:enumeration value="Technology"/>
                    <xsd:enumeration value="Telecommunications"/>
                    <xsd:enumeration value="Transportation"/>
                    <xsd:enumeration value="Water"/>
                    <xsd:enumeration value="Wellness"/>
                    <xsd:enumeration value="BPO"/>
                  </xsd:restriction>
                </xsd:simpleType>
              </xsd:element>
            </xsd:sequence>
          </xsd:extension>
        </xsd:complexContent>
      </xsd:complexType>
    </xsd:element>
    <xsd:element name="Solutions" ma:index="10" nillable="true" ma:displayName="Solutions" ma:format="Dropdown" ma:internalName="Solutions">
      <xsd:complexType>
        <xsd:complexContent>
          <xsd:extension base="dms:MultiChoice">
            <xsd:sequence>
              <xsd:element name="Value" maxOccurs="unbounded" minOccurs="0" nillable="true">
                <xsd:simpleType>
                  <xsd:restriction base="dms:Choice">
                    <xsd:enumeration value="ABM Marketing"/>
                    <xsd:enumeration value="AI"/>
                    <xsd:enumeration value="Audit"/>
                    <xsd:enumeration value="Change Management"/>
                    <xsd:enumeration value="Cloud"/>
                    <xsd:enumeration value="Configurations"/>
                    <xsd:enumeration value="Content"/>
                    <xsd:enumeration value="Customer &amp; Partner Support BPO"/>
                    <xsd:enumeration value="Customer / Partner Portal"/>
                    <xsd:enumeration value="Custom Search"/>
                    <xsd:enumeration value="Cybersecurity"/>
                    <xsd:enumeration value="Data Analytics"/>
                    <xsd:enumeration value="Design"/>
                    <xsd:enumeration value="Email Campaigns"/>
                    <xsd:enumeration value="Event support"/>
                    <xsd:enumeration value="HelpDesk Outsourcing BPO"/>
                    <xsd:enumeration value="Integrations"/>
                    <xsd:enumeration value="Intranet / Extranet"/>
                    <xsd:enumeration value="IoT"/>
                    <xsd:enumeration value="Link Building"/>
                    <xsd:enumeration value="Marketing Automation"/>
                    <xsd:enumeration value="Marketing Strategy"/>
                    <xsd:enumeration value="Marketing Technology"/>
                    <xsd:enumeration value="Migrations"/>
                    <xsd:enumeration value="Mobile Application"/>
                    <xsd:enumeration value="Organic Social Media"/>
                    <xsd:enumeration value="PPC"/>
                    <xsd:enumeration value="Personas &amp; Journey Mapping"/>
                    <xsd:enumeration value="Process Automation"/>
                    <xsd:enumeration value="Product Development"/>
                    <xsd:enumeration value="Research"/>
                    <xsd:enumeration value="SEO/ AEO"/>
                    <xsd:enumeration value="SPFx"/>
                    <xsd:enumeration value="Training"/>
                    <xsd:enumeration value="UX/ UI Design"/>
                    <xsd:enumeration value="Video Production"/>
                    <xsd:enumeration value="Webinars"/>
                    <xsd:enumeration value="Websites"/>
                    <xsd:enumeration value="DevOps"/>
                  </xsd:restriction>
                </xsd:simpleType>
              </xsd:element>
            </xsd:sequence>
          </xsd:extension>
        </xsd:complexContent>
      </xsd:complexType>
    </xsd:element>
    <xsd:element name="PlatTech" ma:index="11" nillable="true" ma:displayName="Platform / Technology" ma:format="Dropdown" ma:internalName="PlatTech">
      <xsd:complexType>
        <xsd:complexContent>
          <xsd:extension base="dms:MultiChoice">
            <xsd:sequence>
              <xsd:element name="Value" maxOccurs="unbounded" minOccurs="0" nillable="true">
                <xsd:simpleType>
                  <xsd:restriction base="dms:Choice">
                    <xsd:enumeration value=".NET"/>
                    <xsd:enumeration value="Android App"/>
                    <xsd:enumeration value="AWS"/>
                    <xsd:enumeration value="Angular"/>
                    <xsd:enumeration value="Azure"/>
                    <xsd:enumeration value="Azure DevOps"/>
                    <xsd:enumeration value="Boomi"/>
                    <xsd:enumeration value="Drupal"/>
                    <xsd:enumeration value="Dynamics"/>
                    <xsd:enumeration value="Flutter"/>
                    <xsd:enumeration value="GCP"/>
                    <xsd:enumeration value="Google"/>
                    <xsd:enumeration value="Great Plains"/>
                    <xsd:enumeration value="Hootsuite"/>
                    <xsd:enumeration value="HubSpot"/>
                    <xsd:enumeration value="iOS App"/>
                    <xsd:enumeration value="Java"/>
                    <xsd:enumeration value="Kentico"/>
                    <xsd:enumeration value="Looker Studio"/>
                    <xsd:enumeration value="Mobile App"/>
                    <xsd:enumeration value="Marketo / Adobe"/>
                    <xsd:enumeration value="NetSuite"/>
                    <xsd:enumeration value="O365"/>
                    <xsd:enumeration value="OneDrive"/>
                    <xsd:enumeration value="PowerSuite"/>
                    <xsd:enumeration value="Power BI"/>
                    <xsd:enumeration value="QuickBooks"/>
                    <xsd:enumeration value="React"/>
                    <xsd:enumeration value="React Native"/>
                    <xsd:enumeration value="Sage"/>
                    <xsd:enumeration value="Salesforce"/>
                    <xsd:enumeration value="Salesforce Experience Cloud"/>
                    <xsd:enumeration value="Salesforce Marketing Cloud"/>
                    <xsd:enumeration value="Salesforce CPQ"/>
                    <xsd:enumeration value="Salesforce Pardot"/>
                    <xsd:enumeration value="SharePoint"/>
                    <xsd:enumeration value="Shopify"/>
                    <xsd:enumeration value="Sitecore"/>
                    <xsd:enumeration value="Sitefinity"/>
                    <xsd:enumeration value="Snowflake"/>
                    <xsd:enumeration value="Sprinklr"/>
                    <xsd:enumeration value="SproutSocial"/>
                    <xsd:enumeration value="Tableau"/>
                    <xsd:enumeration value="WP Engine"/>
                    <xsd:enumeration value="Webflow"/>
                    <xsd:enumeration value="WooCommerce"/>
                    <xsd:enumeration value="WordPress"/>
                    <xsd:enumeration value="Zoho"/>
                    <xsd:enumeration value="Power Apps"/>
                    <xsd:enumeration value="Teams"/>
                    <xsd:enumeration value="Azure Data Factory"/>
                    <xsd:enumeration value="Zendesk"/>
                    <xsd:enumeration value="Business Central"/>
                    <xsd:enumeration value="Viva"/>
                  </xsd:restriction>
                </xsd:simpleType>
              </xsd:element>
            </xsd:sequence>
          </xsd:extension>
        </xsd:complexContent>
      </xsd:complexType>
    </xsd:element>
    <xsd:element name="Notes0" ma:index="12" nillable="true" ma:displayName="Notes" ma:internalName="Notes0">
      <xsd:simpleType>
        <xsd:restriction base="dms:Text">
          <xsd:maxLength value="255"/>
        </xsd:restriction>
      </xsd:simpleType>
    </xsd:element>
    <xsd:element name="Named_x0020_Account" ma:index="13" nillable="true" ma:displayName="Named Account" ma:format="Dropdown" ma:internalName="Named_x0020_Account">
      <xsd:simpleType>
        <xsd:restriction base="dms:Choice">
          <xsd:enumeration value="Microsoft"/>
          <xsd:enumeration value="Meta"/>
          <xsd:enumeration value="Amazon"/>
        </xsd:restriction>
      </xsd:simpleType>
    </xsd:element>
    <xsd:element name="MediaServiceMetadata" ma:index="14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5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6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7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ProjectCompletionDate" ma:index="18" nillable="true" ma:displayName="Project Completion Date" ma:format="DateOnly" ma:internalName="ProjectCompletionDate">
      <xsd:simpleType>
        <xsd:restriction base="dms:DateTime"/>
      </xsd:simpleType>
    </xsd:element>
    <xsd:element name="ApprovedByClient" ma:index="19" nillable="true" ma:displayName="Approved By Client" ma:default="0" ma:format="Dropdown" ma:internalName="ApprovedByClient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Notes0 xmlns="f0ee8362-fa7e-4bc9-ab88-7dcfb17cb19b">Product Marketing Videos</Notes0>
    <Named_x0020_Account xmlns="f0ee8362-fa7e-4bc9-ab88-7dcfb17cb19b" xsi:nil="true"/>
    <Industries xmlns="f0ee8362-fa7e-4bc9-ab88-7dcfb17cb19b">
      <Value>Life Sciences</Value>
    </Industries>
    <ApprovedByClient xmlns="f0ee8362-fa7e-4bc9-ab88-7dcfb17cb19b">false</ApprovedByClient>
    <PlatTech xmlns="f0ee8362-fa7e-4bc9-ab88-7dcfb17cb19b" xsi:nil="true"/>
    <ProjectCompletionDate xmlns="f0ee8362-fa7e-4bc9-ab88-7dcfb17cb19b">2025-02-01T08:00:00+00:00</ProjectCompletionDate>
    <BusinessUnit xmlns="f0ee8362-fa7e-4bc9-ab88-7dcfb17cb19b">
      <Value>Marketing Services</Value>
    </BusinessUnit>
    <Solutions xmlns="f0ee8362-fa7e-4bc9-ab88-7dcfb17cb19b">
      <Value>Video Production</Value>
    </Solutions>
  </documentManagement>
</p:properties>
</file>

<file path=customXml/item4.xml><?xml version="1.0" encoding="utf-8"?>
<?mso-contentType ?>
<customXsn xmlns="http://schemas.microsoft.com/office/2006/metadata/customXsn">
  <xsnLocation/>
  <cached>True</cached>
  <openByDefault>False</openByDefault>
  <xsnScope/>
</customXsn>
</file>

<file path=customXml/itemProps1.xml><?xml version="1.0" encoding="utf-8"?>
<ds:datastoreItem xmlns:ds="http://schemas.openxmlformats.org/officeDocument/2006/customXml" ds:itemID="{15D017D8-98A1-4176-9F14-5934E7670E4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FB60FD1-26DB-4299-BF69-18299884A54B}"/>
</file>

<file path=customXml/itemProps3.xml><?xml version="1.0" encoding="utf-8"?>
<ds:datastoreItem xmlns:ds="http://schemas.openxmlformats.org/officeDocument/2006/customXml" ds:itemID="{596EF620-5C63-44C5-8888-D6B4C30CE2E3}">
  <ds:schemaRefs>
    <ds:schemaRef ds:uri="4a674d8d-5ae4-473c-b67e-b0301c6146a3"/>
    <ds:schemaRef ds:uri="8e8b519a-9c33-4eb5-8032-b8e2911b08d8"/>
    <ds:schemaRef ds:uri="http://schemas.microsoft.com/office/2006/metadata/properties"/>
    <ds:schemaRef ds:uri="http://schemas.microsoft.com/office/infopath/2007/PartnerControls"/>
  </ds:schemaRefs>
</ds:datastoreItem>
</file>

<file path=customXml/itemProps4.xml><?xml version="1.0" encoding="utf-8"?>
<ds:datastoreItem xmlns:ds="http://schemas.openxmlformats.org/officeDocument/2006/customXml" ds:itemID="{B3D86873-9541-4F78-88FA-E80C8F86A063}"/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364</Words>
  <Application>Microsoft Office PowerPoint</Application>
  <PresentationFormat>Widescreen</PresentationFormat>
  <Paragraphs>52</Paragraphs>
  <Slides>3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4" baseType="lpstr">
      <vt:lpstr>Office Theme</vt:lpstr>
      <vt:lpstr>Product Promos Drive Engagement</vt:lpstr>
      <vt:lpstr>Types of Product Posts</vt:lpstr>
      <vt:lpstr>Product Promos Social Stats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FlexPod Launch Video Series</dc:title>
  <dc:creator>Matt Minelli</dc:creator>
  <cp:lastModifiedBy>Matt Minelli</cp:lastModifiedBy>
  <cp:revision>63</cp:revision>
  <dcterms:created xsi:type="dcterms:W3CDTF">2025-08-12T14:49:33Z</dcterms:created>
  <dcterms:modified xsi:type="dcterms:W3CDTF">2025-10-22T21:54:55Z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0x0101000D23BCBB7020E34DAE994A365BA94206</vt:lpwstr>
  </property>
  <property fmtid="{D5CDD505-2E9C-101B-9397-08002B2CF9AE}" pid="3" name="MediaServiceImageTags">
    <vt:lpwstr/>
  </property>
</Properties>
</file>